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Lst>
  <p:sldSz cy="5143500" cx="9144000"/>
  <p:notesSz cx="6858000" cy="9144000"/>
  <p:embeddedFontLst>
    <p:embeddedFont>
      <p:font typeface="Raleway"/>
      <p:regular r:id="rId36"/>
      <p:bold r:id="rId37"/>
      <p:italic r:id="rId38"/>
      <p:boldItalic r:id="rId39"/>
    </p:embeddedFont>
    <p:embeddedFont>
      <p:font typeface="Century Gothic"/>
      <p:regular r:id="rId40"/>
      <p:bold r:id="rId41"/>
      <p:italic r:id="rId42"/>
      <p:boldItalic r:id="rId4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07C5CA1F-F3E3-42B5-913A-1B8ED3CEC29F}">
  <a:tblStyle styleId="{07C5CA1F-F3E3-42B5-913A-1B8ED3CEC29F}"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CenturyGothic-regular.fntdata"/><Relationship Id="rId20" Type="http://schemas.openxmlformats.org/officeDocument/2006/relationships/slide" Target="slides/slide14.xml"/><Relationship Id="rId42" Type="http://schemas.openxmlformats.org/officeDocument/2006/relationships/font" Target="fonts/CenturyGothic-italic.fntdata"/><Relationship Id="rId41" Type="http://schemas.openxmlformats.org/officeDocument/2006/relationships/font" Target="fonts/CenturyGothic-bold.fntdata"/><Relationship Id="rId22" Type="http://schemas.openxmlformats.org/officeDocument/2006/relationships/slide" Target="slides/slide16.xml"/><Relationship Id="rId21" Type="http://schemas.openxmlformats.org/officeDocument/2006/relationships/slide" Target="slides/slide15.xml"/><Relationship Id="rId43" Type="http://schemas.openxmlformats.org/officeDocument/2006/relationships/font" Target="fonts/CenturyGothic-boldItalic.fntdata"/><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font" Target="fonts/Raleway-bold.fntdata"/><Relationship Id="rId14" Type="http://schemas.openxmlformats.org/officeDocument/2006/relationships/slide" Target="slides/slide8.xml"/><Relationship Id="rId36" Type="http://schemas.openxmlformats.org/officeDocument/2006/relationships/font" Target="fonts/Raleway-regular.fntdata"/><Relationship Id="rId17" Type="http://schemas.openxmlformats.org/officeDocument/2006/relationships/slide" Target="slides/slide11.xml"/><Relationship Id="rId39" Type="http://schemas.openxmlformats.org/officeDocument/2006/relationships/font" Target="fonts/Raleway-boldItalic.fntdata"/><Relationship Id="rId16" Type="http://schemas.openxmlformats.org/officeDocument/2006/relationships/slide" Target="slides/slide10.xml"/><Relationship Id="rId38" Type="http://schemas.openxmlformats.org/officeDocument/2006/relationships/font" Target="fonts/Raleway-italic.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4213eb895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4213eb895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6e28ce678ba000d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6e28ce678ba000d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4213eb895b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4213eb895b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4213eb895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4213eb895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4213eb895b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4213eb895b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42a6be216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42a6be216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42a6be2167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42a6be2167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42a6be2167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42a6be2167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31ed052530_3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31ed052530_3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342a84d96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342a84d96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31ed05253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31ed05253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d30908c79a7ef1b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d30908c79a7ef1b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d30908c79a7ef1b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d30908c79a7ef1b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1d30908c79a7ef1b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1d30908c79a7ef1b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d30908c79a7ef1b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d30908c79a7ef1b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d30908c79a7ef1b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d30908c79a7ef1b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1d30908c79a7ef1b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1d30908c79a7ef1b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1d30908c79a7ef1b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1d30908c79a7ef1b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1d30908c79a7ef1b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1d30908c79a7ef1b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d30908c79a7ef1b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d30908c79a7ef1b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d30908c79a7ef1b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d30908c79a7ef1b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31ed052530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31ed052530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331ed052530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331ed052530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31ed052530_1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31ed052530_1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31ed052530_1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31ed052530_1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31ed052530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31ed052530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331ed052530_3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331ed052530_3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31ed052530_3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31ed052530_3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8.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2.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3.png"/><Relationship Id="rId6" Type="http://schemas.openxmlformats.org/officeDocument/2006/relationships/image" Target="../media/image1.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10.png"/><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9.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0" y="580100"/>
            <a:ext cx="8520600" cy="22170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Clr>
                <a:srgbClr val="262626"/>
              </a:buClr>
              <a:buSzPct val="100000"/>
              <a:buFont typeface="Times New Roman"/>
              <a:buNone/>
            </a:pPr>
            <a:r>
              <a:rPr lang="en" sz="5400">
                <a:solidFill>
                  <a:srgbClr val="262626"/>
                </a:solidFill>
                <a:latin typeface="Times New Roman"/>
                <a:ea typeface="Times New Roman"/>
                <a:cs typeface="Times New Roman"/>
                <a:sym typeface="Times New Roman"/>
              </a:rPr>
              <a:t>Smart cooker whistle counter with auto shut-off</a:t>
            </a:r>
            <a:endParaRPr sz="5400">
              <a:solidFill>
                <a:srgbClr val="262626"/>
              </a:solidFill>
              <a:latin typeface="Times New Roman"/>
              <a:ea typeface="Times New Roman"/>
              <a:cs typeface="Times New Roman"/>
              <a:sym typeface="Times New Roman"/>
            </a:endParaRPr>
          </a:p>
          <a:p>
            <a:pPr indent="0" lvl="0" marL="0" rtl="0" algn="ctr">
              <a:spcBef>
                <a:spcPts val="0"/>
              </a:spcBef>
              <a:spcAft>
                <a:spcPts val="0"/>
              </a:spcAft>
              <a:buNone/>
            </a:pPr>
            <a:r>
              <a:t/>
            </a:r>
            <a:endParaRPr/>
          </a:p>
        </p:txBody>
      </p:sp>
      <p:sp>
        <p:nvSpPr>
          <p:cNvPr id="55" name="Google Shape;55;p13"/>
          <p:cNvSpPr txBox="1"/>
          <p:nvPr>
            <p:ph idx="1" type="subTitle"/>
          </p:nvPr>
        </p:nvSpPr>
        <p:spPr>
          <a:xfrm>
            <a:off x="311700" y="2834125"/>
            <a:ext cx="8520600" cy="1421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700">
                <a:latin typeface="Times New Roman"/>
                <a:ea typeface="Times New Roman"/>
                <a:cs typeface="Times New Roman"/>
                <a:sym typeface="Times New Roman"/>
              </a:rPr>
              <a:t>NAME: TELAPOLU MANI SAI LOKESH</a:t>
            </a:r>
            <a:endParaRPr b="1" sz="1700">
              <a:latin typeface="Times New Roman"/>
              <a:ea typeface="Times New Roman"/>
              <a:cs typeface="Times New Roman"/>
              <a:sym typeface="Times New Roman"/>
            </a:endParaRPr>
          </a:p>
          <a:p>
            <a:pPr indent="0" lvl="0" marL="0" rtl="0" algn="l">
              <a:spcBef>
                <a:spcPts val="0"/>
              </a:spcBef>
              <a:spcAft>
                <a:spcPts val="0"/>
              </a:spcAft>
              <a:buClr>
                <a:schemeClr val="dk1"/>
              </a:buClr>
              <a:buSzPts val="1800"/>
              <a:buFont typeface="Arial"/>
              <a:buNone/>
            </a:pPr>
            <a:r>
              <a:rPr b="1" lang="en" sz="1700">
                <a:latin typeface="Times New Roman"/>
                <a:ea typeface="Times New Roman"/>
                <a:cs typeface="Times New Roman"/>
                <a:sym typeface="Times New Roman"/>
              </a:rPr>
              <a:t>DEPT: AI&amp;DS</a:t>
            </a:r>
            <a:endParaRPr b="1" sz="1700">
              <a:latin typeface="Times New Roman"/>
              <a:ea typeface="Times New Roman"/>
              <a:cs typeface="Times New Roman"/>
              <a:sym typeface="Times New Roman"/>
            </a:endParaRPr>
          </a:p>
          <a:p>
            <a:pPr indent="0" lvl="0" marL="0" rtl="0" algn="l">
              <a:spcBef>
                <a:spcPts val="1000"/>
              </a:spcBef>
              <a:spcAft>
                <a:spcPts val="0"/>
              </a:spcAft>
              <a:buClr>
                <a:schemeClr val="dk1"/>
              </a:buClr>
              <a:buSzPts val="1800"/>
              <a:buFont typeface="Arial"/>
              <a:buNone/>
            </a:pPr>
            <a:r>
              <a:rPr b="1" lang="en" sz="1700">
                <a:latin typeface="Times New Roman"/>
                <a:ea typeface="Times New Roman"/>
                <a:cs typeface="Times New Roman"/>
                <a:sym typeface="Times New Roman"/>
              </a:rPr>
              <a:t>REGNO: 192224105</a:t>
            </a:r>
            <a:endParaRPr sz="1700">
              <a:latin typeface="Century Gothic"/>
              <a:ea typeface="Century Gothic"/>
              <a:cs typeface="Century Gothic"/>
              <a:sym typeface="Century Gothic"/>
            </a:endParaRPr>
          </a:p>
          <a:p>
            <a:pPr indent="0" lvl="0" marL="0" rtl="0" algn="l">
              <a:spcBef>
                <a:spcPts val="1000"/>
              </a:spcBef>
              <a:spcAft>
                <a:spcPts val="0"/>
              </a:spcAft>
              <a:buClr>
                <a:schemeClr val="dk1"/>
              </a:buClr>
              <a:buSzPts val="1800"/>
              <a:buFont typeface="Arial"/>
              <a:buNone/>
            </a:pPr>
            <a:r>
              <a:rPr b="1" lang="en" sz="1700">
                <a:latin typeface="Times New Roman"/>
                <a:ea typeface="Times New Roman"/>
                <a:cs typeface="Times New Roman"/>
                <a:sym typeface="Times New Roman"/>
              </a:rPr>
              <a:t>SUPERVISOR : Dr. Arjun Pandian</a:t>
            </a:r>
            <a:endParaRPr sz="1700">
              <a:latin typeface="Century Gothic"/>
              <a:ea typeface="Century Gothic"/>
              <a:cs typeface="Century Gothic"/>
              <a:sym typeface="Century Gothic"/>
            </a:endParaRPr>
          </a:p>
          <a:p>
            <a:pPr indent="0" lvl="0" marL="0" rtl="0" algn="ctr">
              <a:spcBef>
                <a:spcPts val="0"/>
              </a:spcBef>
              <a:spcAft>
                <a:spcPts val="0"/>
              </a:spcAft>
              <a:buNone/>
            </a:pPr>
            <a:r>
              <a:t/>
            </a:r>
            <a:endParaRPr sz="1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2"/>
          <p:cNvPicPr preferRelativeResize="0"/>
          <p:nvPr/>
        </p:nvPicPr>
        <p:blipFill>
          <a:blip r:embed="rId3">
            <a:alphaModFix/>
          </a:blip>
          <a:stretch>
            <a:fillRect/>
          </a:stretch>
        </p:blipFill>
        <p:spPr>
          <a:xfrm>
            <a:off x="152400" y="657800"/>
            <a:ext cx="4838700" cy="4333299"/>
          </a:xfrm>
          <a:prstGeom prst="rect">
            <a:avLst/>
          </a:prstGeom>
          <a:noFill/>
          <a:ln>
            <a:noFill/>
          </a:ln>
        </p:spPr>
      </p:pic>
      <p:pic>
        <p:nvPicPr>
          <p:cNvPr id="112" name="Google Shape;112;p22"/>
          <p:cNvPicPr preferRelativeResize="0"/>
          <p:nvPr/>
        </p:nvPicPr>
        <p:blipFill>
          <a:blip r:embed="rId4">
            <a:alphaModFix/>
          </a:blip>
          <a:stretch>
            <a:fillRect/>
          </a:stretch>
        </p:blipFill>
        <p:spPr>
          <a:xfrm>
            <a:off x="5143500" y="657800"/>
            <a:ext cx="3848100" cy="4333299"/>
          </a:xfrm>
          <a:prstGeom prst="rect">
            <a:avLst/>
          </a:prstGeom>
          <a:noFill/>
          <a:ln>
            <a:noFill/>
          </a:ln>
        </p:spPr>
      </p:pic>
      <p:sp>
        <p:nvSpPr>
          <p:cNvPr id="113" name="Google Shape;113;p22"/>
          <p:cNvSpPr txBox="1"/>
          <p:nvPr/>
        </p:nvSpPr>
        <p:spPr>
          <a:xfrm>
            <a:off x="212275" y="150075"/>
            <a:ext cx="4359600" cy="37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200">
                <a:solidFill>
                  <a:schemeClr val="dk2"/>
                </a:solidFill>
              </a:rPr>
              <a:t>Product Developer Journey</a:t>
            </a:r>
            <a:endParaRPr b="1" sz="2200">
              <a:solidFill>
                <a:schemeClr val="dk2"/>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pic>
        <p:nvPicPr>
          <p:cNvPr id="118" name="Google Shape;118;p23"/>
          <p:cNvPicPr preferRelativeResize="0"/>
          <p:nvPr/>
        </p:nvPicPr>
        <p:blipFill>
          <a:blip r:embed="rId3">
            <a:alphaModFix/>
          </a:blip>
          <a:stretch>
            <a:fillRect/>
          </a:stretch>
        </p:blipFill>
        <p:spPr>
          <a:xfrm>
            <a:off x="152400" y="152400"/>
            <a:ext cx="8467724"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graphicFrame>
        <p:nvGraphicFramePr>
          <p:cNvPr id="123" name="Google Shape;123;p24"/>
          <p:cNvGraphicFramePr/>
          <p:nvPr/>
        </p:nvGraphicFramePr>
        <p:xfrm>
          <a:off x="267950" y="667000"/>
          <a:ext cx="3000000" cy="3000000"/>
        </p:xfrm>
        <a:graphic>
          <a:graphicData uri="http://schemas.openxmlformats.org/drawingml/2006/table">
            <a:tbl>
              <a:tblPr>
                <a:noFill/>
                <a:tableStyleId>{07C5CA1F-F3E3-42B5-913A-1B8ED3CEC29F}</a:tableStyleId>
              </a:tblPr>
              <a:tblGrid>
                <a:gridCol w="1682200"/>
                <a:gridCol w="696075"/>
                <a:gridCol w="1527550"/>
                <a:gridCol w="1624225"/>
                <a:gridCol w="1566225"/>
                <a:gridCol w="1450200"/>
              </a:tblGrid>
              <a:tr h="520825">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Competitor Name</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Price</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Target Audience</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Unique Value Proposition</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Components</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Component Price</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73525">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Whistle Track</a:t>
                      </a:r>
                      <a:r>
                        <a:rPr lang="en" sz="1200">
                          <a:solidFill>
                            <a:schemeClr val="dk1"/>
                          </a:solidFill>
                          <a:latin typeface="Times New Roman"/>
                          <a:ea typeface="Times New Roman"/>
                          <a:cs typeface="Times New Roman"/>
                          <a:sym typeface="Times New Roman"/>
                        </a:rPr>
                        <a:t> Pro</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 3,500</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Home Cooks, Chefs</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High-accuracy whistle detection with mobile app sync.</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Microphone Sensor, Buzzer, LCD Screen</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 1,200</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73525">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CookSense Mini</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 2,800</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Small Families</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Compact design with LED alerts for whistle counting.</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Sensor, Buzzer, Switches</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 900</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73525">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Auto Whistle</a:t>
                      </a:r>
                      <a:r>
                        <a:rPr lang="en" sz="1200">
                          <a:solidFill>
                            <a:schemeClr val="dk1"/>
                          </a:solidFill>
                          <a:latin typeface="Times New Roman"/>
                          <a:ea typeface="Times New Roman"/>
                          <a:cs typeface="Times New Roman"/>
                          <a:sym typeface="Times New Roman"/>
                        </a:rPr>
                        <a:t> Max</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 4,200</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Restaurants, Hotels</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AI-based whistle tracking with customizable alerts.</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Relay Module, Microphone Sensor, LCD Screen</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 1,500</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71100">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Smart Cooker Whistle Counter</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 2,500</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Home Users, Cooking Enthusiasts</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Affordable, easy-to-use, and ensures perfect cooking every time.</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200">
                          <a:solidFill>
                            <a:schemeClr val="dk1"/>
                          </a:solidFill>
                          <a:latin typeface="Times New Roman"/>
                          <a:ea typeface="Times New Roman"/>
                          <a:cs typeface="Times New Roman"/>
                          <a:sym typeface="Times New Roman"/>
                        </a:rPr>
                        <a:t>Relay Module, Microphone Sensor, Switches, Buzzer, LCD Screen</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r">
                        <a:lnSpc>
                          <a:spcPct val="115000"/>
                        </a:lnSpc>
                        <a:spcBef>
                          <a:spcPts val="0"/>
                        </a:spcBef>
                        <a:spcAft>
                          <a:spcPts val="0"/>
                        </a:spcAft>
                        <a:buNone/>
                      </a:pPr>
                      <a:r>
                        <a:rPr lang="en" sz="1200">
                          <a:solidFill>
                            <a:schemeClr val="dk1"/>
                          </a:solidFill>
                          <a:latin typeface="Times New Roman"/>
                          <a:ea typeface="Times New Roman"/>
                          <a:cs typeface="Times New Roman"/>
                          <a:sym typeface="Times New Roman"/>
                        </a:rPr>
                        <a:t>₹ 1,100</a:t>
                      </a:r>
                      <a:endParaRPr sz="1200">
                        <a:solidFill>
                          <a:schemeClr val="dk1"/>
                        </a:solidFill>
                        <a:latin typeface="Times New Roman"/>
                        <a:ea typeface="Times New Roman"/>
                        <a:cs typeface="Times New Roman"/>
                        <a:sym typeface="Times New Roman"/>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124" name="Google Shape;124;p24"/>
          <p:cNvSpPr txBox="1"/>
          <p:nvPr/>
        </p:nvSpPr>
        <p:spPr>
          <a:xfrm>
            <a:off x="159300" y="122225"/>
            <a:ext cx="4260300" cy="544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sz="2800">
                <a:solidFill>
                  <a:srgbClr val="000000"/>
                </a:solidFill>
                <a:latin typeface="Times New Roman"/>
                <a:ea typeface="Times New Roman"/>
                <a:cs typeface="Times New Roman"/>
                <a:sym typeface="Times New Roman"/>
              </a:rPr>
              <a:t>Competitive analysis</a:t>
            </a:r>
            <a:endParaRPr sz="2800">
              <a:solidFill>
                <a:srgbClr val="000000"/>
              </a:solidFill>
              <a:latin typeface="Times New Roman"/>
              <a:ea typeface="Times New Roman"/>
              <a:cs typeface="Times New Roman"/>
              <a:sym typeface="Times New Roman"/>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5"/>
          <p:cNvSpPr txBox="1"/>
          <p:nvPr/>
        </p:nvSpPr>
        <p:spPr>
          <a:xfrm>
            <a:off x="311700" y="198425"/>
            <a:ext cx="4260300" cy="10494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sz="2800">
                <a:solidFill>
                  <a:srgbClr val="000000"/>
                </a:solidFill>
                <a:latin typeface="Times New Roman"/>
                <a:ea typeface="Times New Roman"/>
                <a:cs typeface="Times New Roman"/>
                <a:sym typeface="Times New Roman"/>
              </a:rPr>
              <a:t>Business Potential</a:t>
            </a:r>
            <a:endParaRPr sz="2800">
              <a:solidFill>
                <a:srgbClr val="000000"/>
              </a:solidFill>
              <a:latin typeface="Times New Roman"/>
              <a:ea typeface="Times New Roman"/>
              <a:cs typeface="Times New Roman"/>
              <a:sym typeface="Times New Roman"/>
            </a:endParaRPr>
          </a:p>
        </p:txBody>
      </p:sp>
      <p:sp>
        <p:nvSpPr>
          <p:cNvPr id="130" name="Google Shape;130;p25"/>
          <p:cNvSpPr txBox="1"/>
          <p:nvPr/>
        </p:nvSpPr>
        <p:spPr>
          <a:xfrm>
            <a:off x="194775" y="1088313"/>
            <a:ext cx="2277000" cy="32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EB5600"/>
                </a:solidFill>
                <a:latin typeface="Times New Roman"/>
                <a:ea typeface="Times New Roman"/>
                <a:cs typeface="Times New Roman"/>
                <a:sym typeface="Times New Roman"/>
              </a:rPr>
              <a:t>GAP ANALYSIS</a:t>
            </a:r>
            <a:endParaRPr b="1" sz="1500">
              <a:solidFill>
                <a:srgbClr val="EB5600"/>
              </a:solidFill>
              <a:latin typeface="Times New Roman"/>
              <a:ea typeface="Times New Roman"/>
              <a:cs typeface="Times New Roman"/>
              <a:sym typeface="Times New Roman"/>
            </a:endParaRPr>
          </a:p>
        </p:txBody>
      </p:sp>
      <p:sp>
        <p:nvSpPr>
          <p:cNvPr id="131" name="Google Shape;131;p25"/>
          <p:cNvSpPr txBox="1"/>
          <p:nvPr/>
        </p:nvSpPr>
        <p:spPr>
          <a:xfrm>
            <a:off x="472225" y="1570125"/>
            <a:ext cx="2384400" cy="3233100"/>
          </a:xfrm>
          <a:prstGeom prst="rect">
            <a:avLst/>
          </a:prstGeom>
          <a:noFill/>
          <a:ln>
            <a:noFill/>
          </a:ln>
        </p:spPr>
        <p:txBody>
          <a:bodyPr anchorCtr="0" anchor="t" bIns="91425" lIns="91425" spcFirstLastPara="1" rIns="91425" wrap="square" tIns="91425">
            <a:noAutofit/>
          </a:bodyPr>
          <a:lstStyle/>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Traditional pressure cookers lack automatic whistle counting, leading to overcooked or undercooked food.</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Users need to manually monitor cooking, which is inconvenient and error-prone.</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Demand for an affordable, smart solution with real-time alerts and automation.</a:t>
            </a:r>
            <a:endParaRPr sz="1300">
              <a:solidFill>
                <a:schemeClr val="dk1"/>
              </a:solidFill>
              <a:latin typeface="Times New Roman"/>
              <a:ea typeface="Times New Roman"/>
              <a:cs typeface="Times New Roman"/>
              <a:sym typeface="Times New Roman"/>
            </a:endParaRPr>
          </a:p>
        </p:txBody>
      </p:sp>
      <p:cxnSp>
        <p:nvCxnSpPr>
          <p:cNvPr id="132" name="Google Shape;132;p25"/>
          <p:cNvCxnSpPr/>
          <p:nvPr/>
        </p:nvCxnSpPr>
        <p:spPr>
          <a:xfrm flipH="1">
            <a:off x="3047925" y="1427400"/>
            <a:ext cx="13500" cy="3474600"/>
          </a:xfrm>
          <a:prstGeom prst="straightConnector1">
            <a:avLst/>
          </a:prstGeom>
          <a:noFill/>
          <a:ln cap="flat" cmpd="sng" w="9525">
            <a:solidFill>
              <a:schemeClr val="dk2"/>
            </a:solidFill>
            <a:prstDash val="solid"/>
            <a:round/>
            <a:headEnd len="med" w="med" type="none"/>
            <a:tailEnd len="med" w="med" type="none"/>
          </a:ln>
        </p:spPr>
      </p:cxnSp>
      <p:sp>
        <p:nvSpPr>
          <p:cNvPr id="133" name="Google Shape;133;p25"/>
          <p:cNvSpPr txBox="1"/>
          <p:nvPr/>
        </p:nvSpPr>
        <p:spPr>
          <a:xfrm>
            <a:off x="3033250" y="1132150"/>
            <a:ext cx="2277000" cy="32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EB5600"/>
                </a:solidFill>
                <a:latin typeface="Times New Roman"/>
                <a:ea typeface="Times New Roman"/>
                <a:cs typeface="Times New Roman"/>
                <a:sym typeface="Times New Roman"/>
              </a:rPr>
              <a:t>TARGET AUDIENCE</a:t>
            </a:r>
            <a:endParaRPr b="1" sz="1500">
              <a:solidFill>
                <a:srgbClr val="EB5600"/>
              </a:solidFill>
              <a:latin typeface="Times New Roman"/>
              <a:ea typeface="Times New Roman"/>
              <a:cs typeface="Times New Roman"/>
              <a:sym typeface="Times New Roman"/>
            </a:endParaRPr>
          </a:p>
        </p:txBody>
      </p:sp>
      <p:sp>
        <p:nvSpPr>
          <p:cNvPr id="134" name="Google Shape;134;p25"/>
          <p:cNvSpPr txBox="1"/>
          <p:nvPr/>
        </p:nvSpPr>
        <p:spPr>
          <a:xfrm>
            <a:off x="3182150" y="1574975"/>
            <a:ext cx="3031800" cy="14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Home cooks, working professionals, and elderly individuals who need precise cooking assistance.</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rPr lang="en" sz="1300">
                <a:solidFill>
                  <a:schemeClr val="dk1"/>
                </a:solidFill>
                <a:latin typeface="Times New Roman"/>
                <a:ea typeface="Times New Roman"/>
                <a:cs typeface="Times New Roman"/>
                <a:sym typeface="Times New Roman"/>
              </a:rPr>
              <a:t>Restaurants and catering businesses that require accurate cooking time management.</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1"/>
              </a:solidFill>
              <a:latin typeface="Times New Roman"/>
              <a:ea typeface="Times New Roman"/>
              <a:cs typeface="Times New Roman"/>
              <a:sym typeface="Times New Roman"/>
            </a:endParaRPr>
          </a:p>
        </p:txBody>
      </p:sp>
      <p:cxnSp>
        <p:nvCxnSpPr>
          <p:cNvPr id="135" name="Google Shape;135;p25"/>
          <p:cNvCxnSpPr>
            <a:stCxn id="136" idx="1"/>
          </p:cNvCxnSpPr>
          <p:nvPr/>
        </p:nvCxnSpPr>
        <p:spPr>
          <a:xfrm flipH="1">
            <a:off x="6308075" y="1329225"/>
            <a:ext cx="7500" cy="3586200"/>
          </a:xfrm>
          <a:prstGeom prst="straightConnector1">
            <a:avLst/>
          </a:prstGeom>
          <a:noFill/>
          <a:ln cap="flat" cmpd="sng" w="9525">
            <a:solidFill>
              <a:schemeClr val="dk2"/>
            </a:solidFill>
            <a:prstDash val="solid"/>
            <a:round/>
            <a:headEnd len="med" w="med" type="none"/>
            <a:tailEnd len="med" w="med" type="none"/>
          </a:ln>
        </p:spPr>
      </p:cxnSp>
      <p:sp>
        <p:nvSpPr>
          <p:cNvPr id="137" name="Google Shape;137;p25"/>
          <p:cNvSpPr txBox="1"/>
          <p:nvPr/>
        </p:nvSpPr>
        <p:spPr>
          <a:xfrm>
            <a:off x="3033250" y="2887575"/>
            <a:ext cx="2277000" cy="32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EB5600"/>
                </a:solidFill>
                <a:latin typeface="Times New Roman"/>
                <a:ea typeface="Times New Roman"/>
                <a:cs typeface="Times New Roman"/>
                <a:sym typeface="Times New Roman"/>
              </a:rPr>
              <a:t>UNIQUENESS</a:t>
            </a:r>
            <a:endParaRPr b="1" sz="1500">
              <a:solidFill>
                <a:srgbClr val="EB5600"/>
              </a:solidFill>
              <a:latin typeface="Times New Roman"/>
              <a:ea typeface="Times New Roman"/>
              <a:cs typeface="Times New Roman"/>
              <a:sym typeface="Times New Roman"/>
            </a:endParaRPr>
          </a:p>
          <a:p>
            <a:pPr indent="0" lvl="0" marL="0" rtl="0" algn="ctr">
              <a:spcBef>
                <a:spcPts val="0"/>
              </a:spcBef>
              <a:spcAft>
                <a:spcPts val="0"/>
              </a:spcAft>
              <a:buNone/>
            </a:pPr>
            <a:r>
              <a:t/>
            </a:r>
            <a:endParaRPr b="1" sz="1500">
              <a:solidFill>
                <a:srgbClr val="EB5600"/>
              </a:solidFill>
              <a:latin typeface="Raleway"/>
              <a:ea typeface="Raleway"/>
              <a:cs typeface="Raleway"/>
              <a:sym typeface="Raleway"/>
            </a:endParaRPr>
          </a:p>
        </p:txBody>
      </p:sp>
      <p:sp>
        <p:nvSpPr>
          <p:cNvPr id="138" name="Google Shape;138;p25"/>
          <p:cNvSpPr txBox="1"/>
          <p:nvPr/>
        </p:nvSpPr>
        <p:spPr>
          <a:xfrm>
            <a:off x="3211525" y="3246475"/>
            <a:ext cx="3002400" cy="1385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latin typeface="Times New Roman"/>
                <a:ea typeface="Times New Roman"/>
                <a:cs typeface="Times New Roman"/>
                <a:sym typeface="Times New Roman"/>
              </a:rPr>
              <a:t>Automatically counts cooker whistles and alerts users via buzzer and display.</a:t>
            </a:r>
            <a:endParaRPr sz="1300">
              <a:latin typeface="Times New Roman"/>
              <a:ea typeface="Times New Roman"/>
              <a:cs typeface="Times New Roman"/>
              <a:sym typeface="Times New Roman"/>
            </a:endParaRPr>
          </a:p>
          <a:p>
            <a:pPr indent="0" lvl="0" marL="0" rtl="0" algn="l">
              <a:spcBef>
                <a:spcPts val="0"/>
              </a:spcBef>
              <a:spcAft>
                <a:spcPts val="0"/>
              </a:spcAft>
              <a:buNone/>
            </a:pPr>
            <a:r>
              <a:rPr lang="en" sz="1300">
                <a:latin typeface="Times New Roman"/>
                <a:ea typeface="Times New Roman"/>
                <a:cs typeface="Times New Roman"/>
                <a:sym typeface="Times New Roman"/>
              </a:rPr>
              <a:t>Can be integrated with mobile apps for real-time monitoring.</a:t>
            </a:r>
            <a:endParaRPr sz="1300">
              <a:latin typeface="Times New Roman"/>
              <a:ea typeface="Times New Roman"/>
              <a:cs typeface="Times New Roman"/>
              <a:sym typeface="Times New Roman"/>
            </a:endParaRPr>
          </a:p>
          <a:p>
            <a:pPr indent="0" lvl="0" marL="0" rtl="0" algn="l">
              <a:spcBef>
                <a:spcPts val="0"/>
              </a:spcBef>
              <a:spcAft>
                <a:spcPts val="0"/>
              </a:spcAft>
              <a:buNone/>
            </a:pPr>
            <a:r>
              <a:rPr lang="en" sz="1300">
                <a:latin typeface="Times New Roman"/>
                <a:ea typeface="Times New Roman"/>
                <a:cs typeface="Times New Roman"/>
                <a:sym typeface="Times New Roman"/>
              </a:rPr>
              <a:t>Ensures consistent cooking results with minimal supervision.</a:t>
            </a:r>
            <a:endParaRPr sz="1300">
              <a:latin typeface="Times New Roman"/>
              <a:ea typeface="Times New Roman"/>
              <a:cs typeface="Times New Roman"/>
              <a:sym typeface="Times New Roman"/>
            </a:endParaRPr>
          </a:p>
        </p:txBody>
      </p:sp>
      <p:sp>
        <p:nvSpPr>
          <p:cNvPr id="136" name="Google Shape;136;p25"/>
          <p:cNvSpPr txBox="1"/>
          <p:nvPr/>
        </p:nvSpPr>
        <p:spPr>
          <a:xfrm>
            <a:off x="6315575" y="1164525"/>
            <a:ext cx="2277000" cy="32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500">
                <a:solidFill>
                  <a:srgbClr val="EB5600"/>
                </a:solidFill>
                <a:latin typeface="Times New Roman"/>
                <a:ea typeface="Times New Roman"/>
                <a:cs typeface="Times New Roman"/>
                <a:sym typeface="Times New Roman"/>
              </a:rPr>
              <a:t>MARKET SIZE</a:t>
            </a:r>
            <a:endParaRPr b="1" sz="1500">
              <a:solidFill>
                <a:srgbClr val="EB5600"/>
              </a:solidFill>
              <a:latin typeface="Times New Roman"/>
              <a:ea typeface="Times New Roman"/>
              <a:cs typeface="Times New Roman"/>
              <a:sym typeface="Times New Roman"/>
            </a:endParaRPr>
          </a:p>
        </p:txBody>
      </p:sp>
      <p:sp>
        <p:nvSpPr>
          <p:cNvPr id="139" name="Google Shape;139;p25"/>
          <p:cNvSpPr txBox="1"/>
          <p:nvPr/>
        </p:nvSpPr>
        <p:spPr>
          <a:xfrm>
            <a:off x="6348100" y="1570125"/>
            <a:ext cx="2683200" cy="2786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The smart kitchen appliances market in India is estimated to grow significantly, reaching ₹5,000+ crore by 2025.</a:t>
            </a:r>
            <a:br>
              <a:rPr lang="en" sz="1300">
                <a:solidFill>
                  <a:schemeClr val="dk1"/>
                </a:solidFill>
                <a:latin typeface="Times New Roman"/>
                <a:ea typeface="Times New Roman"/>
                <a:cs typeface="Times New Roman"/>
                <a:sym typeface="Times New Roman"/>
              </a:rPr>
            </a:b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SOURCE: INDUSTRY REPORT 2023</a:t>
            </a:r>
            <a:br>
              <a:rPr b="1" lang="en" sz="1300">
                <a:solidFill>
                  <a:schemeClr val="dk1"/>
                </a:solidFill>
                <a:latin typeface="Times New Roman"/>
                <a:ea typeface="Times New Roman"/>
                <a:cs typeface="Times New Roman"/>
                <a:sym typeface="Times New Roman"/>
              </a:rPr>
            </a:br>
            <a:endParaRPr b="1"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The global smart kitchen market is projected to grow from USD 15 billion in 2023 to USD 30 billion by 2030, with a CAGR of 9.2%.</a:t>
            </a:r>
            <a:br>
              <a:rPr lang="en" sz="1300">
                <a:solidFill>
                  <a:schemeClr val="dk1"/>
                </a:solidFill>
                <a:latin typeface="Times New Roman"/>
                <a:ea typeface="Times New Roman"/>
                <a:cs typeface="Times New Roman"/>
                <a:sym typeface="Times New Roman"/>
              </a:rPr>
            </a:b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SOURCE: MARKET RESEARCH 2023</a:t>
            </a:r>
            <a:endParaRPr b="1" sz="1300">
              <a:solidFill>
                <a:schemeClr val="dk1"/>
              </a:solidFill>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nvSpPr>
        <p:spPr>
          <a:xfrm>
            <a:off x="311700" y="1034375"/>
            <a:ext cx="8351100" cy="4069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Manual Monitoring Hassle</a:t>
            </a:r>
            <a:r>
              <a:rPr lang="en" sz="1300">
                <a:solidFill>
                  <a:schemeClr val="dk1"/>
                </a:solidFill>
                <a:latin typeface="Times New Roman"/>
                <a:ea typeface="Times New Roman"/>
                <a:cs typeface="Times New Roman"/>
                <a:sym typeface="Times New Roman"/>
              </a:rPr>
              <a:t>: Traditional pressure cookers require users to manually count whistles, leading to inconsistencies in cooking.</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Overcooking &amp; Undercooking Risks</a:t>
            </a:r>
            <a:r>
              <a:rPr lang="en" sz="1300">
                <a:solidFill>
                  <a:schemeClr val="dk1"/>
                </a:solidFill>
                <a:latin typeface="Times New Roman"/>
                <a:ea typeface="Times New Roman"/>
                <a:cs typeface="Times New Roman"/>
                <a:sym typeface="Times New Roman"/>
              </a:rPr>
              <a:t>: Without precise tracking, food may be overcooked or undercooked, affecting taste and texture.</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Limited Automation</a:t>
            </a:r>
            <a:r>
              <a:rPr lang="en" sz="1300">
                <a:solidFill>
                  <a:schemeClr val="dk1"/>
                </a:solidFill>
                <a:latin typeface="Times New Roman"/>
                <a:ea typeface="Times New Roman"/>
                <a:cs typeface="Times New Roman"/>
                <a:sym typeface="Times New Roman"/>
              </a:rPr>
              <a:t>: Most pressure cookers lack smart features like automatic whistle counting, real-time alerts, or integration with other devices.</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User Dependence</a:t>
            </a:r>
            <a:r>
              <a:rPr lang="en" sz="1300">
                <a:solidFill>
                  <a:schemeClr val="dk1"/>
                </a:solidFill>
                <a:latin typeface="Times New Roman"/>
                <a:ea typeface="Times New Roman"/>
                <a:cs typeface="Times New Roman"/>
                <a:sym typeface="Times New Roman"/>
              </a:rPr>
              <a:t>: Cooking requires constant attention, making it inconvenient for busy individuals and elderly users.</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b="1" lang="en" sz="1300">
                <a:solidFill>
                  <a:schemeClr val="dk1"/>
                </a:solidFill>
                <a:latin typeface="Times New Roman"/>
                <a:ea typeface="Times New Roman"/>
                <a:cs typeface="Times New Roman"/>
                <a:sym typeface="Times New Roman"/>
              </a:rPr>
              <a:t>Lack of Smart Alerts &amp; Display</a:t>
            </a:r>
            <a:r>
              <a:rPr lang="en" sz="1300">
                <a:solidFill>
                  <a:schemeClr val="dk1"/>
                </a:solidFill>
                <a:latin typeface="Times New Roman"/>
                <a:ea typeface="Times New Roman"/>
                <a:cs typeface="Times New Roman"/>
                <a:sym typeface="Times New Roman"/>
              </a:rPr>
              <a:t>: Traditional cookers do not have an LCD screen to show real-time cooking status, countdowns, or alerts.</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No Automated Control</a:t>
            </a:r>
            <a:r>
              <a:rPr lang="en" sz="1300">
                <a:solidFill>
                  <a:schemeClr val="dk1"/>
                </a:solidFill>
                <a:latin typeface="Times New Roman"/>
                <a:ea typeface="Times New Roman"/>
                <a:cs typeface="Times New Roman"/>
                <a:sym typeface="Times New Roman"/>
              </a:rPr>
              <a:t>: Without a relay module, users cannot automate switching off the stove based on whistle count, leading to energy wastage.</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No Audio Notifications</a:t>
            </a:r>
            <a:r>
              <a:rPr lang="en" sz="1300">
                <a:solidFill>
                  <a:schemeClr val="dk1"/>
                </a:solidFill>
                <a:latin typeface="Times New Roman"/>
                <a:ea typeface="Times New Roman"/>
                <a:cs typeface="Times New Roman"/>
                <a:sym typeface="Times New Roman"/>
              </a:rPr>
              <a:t>: The absence of a buzzer means users must stay nearby to hear the whistles, making multitasking difficult.</a:t>
            </a:r>
            <a:endParaRPr sz="1300">
              <a:solidFill>
                <a:schemeClr val="dk1"/>
              </a:solidFill>
              <a:latin typeface="Times New Roman"/>
              <a:ea typeface="Times New Roman"/>
              <a:cs typeface="Times New Roman"/>
              <a:sym typeface="Times New Roman"/>
            </a:endParaRPr>
          </a:p>
        </p:txBody>
      </p:sp>
      <p:sp>
        <p:nvSpPr>
          <p:cNvPr id="145" name="Google Shape;145;p26"/>
          <p:cNvSpPr txBox="1"/>
          <p:nvPr/>
        </p:nvSpPr>
        <p:spPr>
          <a:xfrm>
            <a:off x="311700" y="122225"/>
            <a:ext cx="4260300" cy="608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sz="2800">
                <a:solidFill>
                  <a:srgbClr val="000000"/>
                </a:solidFill>
                <a:latin typeface="Times New Roman"/>
                <a:ea typeface="Times New Roman"/>
                <a:cs typeface="Times New Roman"/>
                <a:sym typeface="Times New Roman"/>
              </a:rPr>
              <a:t>User Pain Points</a:t>
            </a:r>
            <a:endParaRPr sz="2800">
              <a:solidFill>
                <a:srgbClr val="000000"/>
              </a:solidFill>
              <a:latin typeface="Times New Roman"/>
              <a:ea typeface="Times New Roman"/>
              <a:cs typeface="Times New Roman"/>
              <a:sym typeface="Times New Roman"/>
            </a:endParaRPr>
          </a:p>
        </p:txBody>
      </p:sp>
      <p:sp>
        <p:nvSpPr>
          <p:cNvPr id="146" name="Google Shape;146;p26"/>
          <p:cNvSpPr txBox="1"/>
          <p:nvPr/>
        </p:nvSpPr>
        <p:spPr>
          <a:xfrm>
            <a:off x="311700" y="654725"/>
            <a:ext cx="7688700" cy="4092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spcBef>
                <a:spcPts val="0"/>
              </a:spcBef>
              <a:spcAft>
                <a:spcPts val="0"/>
              </a:spcAft>
              <a:buNone/>
            </a:pPr>
            <a:r>
              <a:rPr b="1" lang="en" sz="2600">
                <a:solidFill>
                  <a:srgbClr val="EB5600"/>
                </a:solidFill>
                <a:latin typeface="Times New Roman"/>
                <a:ea typeface="Times New Roman"/>
                <a:cs typeface="Times New Roman"/>
                <a:sym typeface="Times New Roman"/>
              </a:rPr>
              <a:t>PAIN POINTS</a:t>
            </a:r>
            <a:endParaRPr b="1" sz="2600">
              <a:solidFill>
                <a:srgbClr val="EB5600"/>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7"/>
          <p:cNvSpPr txBox="1"/>
          <p:nvPr/>
        </p:nvSpPr>
        <p:spPr>
          <a:xfrm>
            <a:off x="178500" y="356250"/>
            <a:ext cx="8619300" cy="47664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 sz="1200">
                <a:solidFill>
                  <a:schemeClr val="dk1"/>
                </a:solidFill>
                <a:latin typeface="Times New Roman"/>
                <a:ea typeface="Times New Roman"/>
                <a:cs typeface="Times New Roman"/>
                <a:sym typeface="Times New Roman"/>
              </a:rPr>
              <a:t>Existing Market Gaps in Traditional Cooking Solutions</a:t>
            </a:r>
            <a:endParaRPr b="1" sz="12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200">
                <a:solidFill>
                  <a:schemeClr val="dk1"/>
                </a:solidFill>
                <a:latin typeface="Times New Roman"/>
                <a:ea typeface="Times New Roman"/>
                <a:cs typeface="Times New Roman"/>
                <a:sym typeface="Times New Roman"/>
              </a:rPr>
              <a:t>Manual Cooking Challenges:</a:t>
            </a:r>
            <a:endParaRPr b="1" sz="12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lang="en" sz="1200">
                <a:solidFill>
                  <a:schemeClr val="dk1"/>
                </a:solidFill>
                <a:latin typeface="Times New Roman"/>
                <a:ea typeface="Times New Roman"/>
                <a:cs typeface="Times New Roman"/>
                <a:sym typeface="Times New Roman"/>
              </a:rPr>
              <a:t>🔴</a:t>
            </a:r>
            <a:r>
              <a:rPr lang="en" sz="1200">
                <a:solidFill>
                  <a:schemeClr val="dk1"/>
                </a:solidFill>
                <a:latin typeface="Times New Roman"/>
                <a:ea typeface="Times New Roman"/>
                <a:cs typeface="Times New Roman"/>
                <a:sym typeface="Times New Roman"/>
              </a:rPr>
              <a:t> Traditional pressure cookers require constant manual supervision, making cooking inconvenient and time-consuming.</a:t>
            </a:r>
            <a:br>
              <a:rPr lang="en" sz="1200">
                <a:solidFill>
                  <a:schemeClr val="dk1"/>
                </a:solidFill>
                <a:latin typeface="Times New Roman"/>
                <a:ea typeface="Times New Roman"/>
                <a:cs typeface="Times New Roman"/>
                <a:sym typeface="Times New Roman"/>
              </a:rPr>
            </a:br>
            <a:r>
              <a:rPr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a:t>
            </a:r>
            <a:r>
              <a:rPr lang="en" sz="1200">
                <a:solidFill>
                  <a:schemeClr val="dk1"/>
                </a:solidFill>
                <a:latin typeface="Times New Roman"/>
                <a:ea typeface="Times New Roman"/>
                <a:cs typeface="Times New Roman"/>
                <a:sym typeface="Times New Roman"/>
              </a:rPr>
              <a:t> Users often face challenges in counting whistles accurately, leading to inconsistent cooking results and affecting food quality.</a:t>
            </a:r>
            <a:br>
              <a:rPr lang="en" sz="1200">
                <a:solidFill>
                  <a:schemeClr val="dk1"/>
                </a:solidFill>
                <a:latin typeface="Times New Roman"/>
                <a:ea typeface="Times New Roman"/>
                <a:cs typeface="Times New Roman"/>
                <a:sym typeface="Times New Roman"/>
              </a:rPr>
            </a:br>
            <a:r>
              <a:rPr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a:t>
            </a:r>
            <a:r>
              <a:rPr lang="en" sz="1200">
                <a:solidFill>
                  <a:schemeClr val="dk1"/>
                </a:solidFill>
                <a:latin typeface="Times New Roman"/>
                <a:ea typeface="Times New Roman"/>
                <a:cs typeface="Times New Roman"/>
                <a:sym typeface="Times New Roman"/>
              </a:rPr>
              <a:t> Increased </a:t>
            </a:r>
            <a:r>
              <a:rPr lang="en" sz="1200">
                <a:solidFill>
                  <a:schemeClr val="dk1"/>
                </a:solidFill>
                <a:latin typeface="Times New Roman"/>
                <a:ea typeface="Times New Roman"/>
                <a:cs typeface="Times New Roman"/>
                <a:sym typeface="Times New Roman"/>
              </a:rPr>
              <a:t>gas or </a:t>
            </a:r>
            <a:r>
              <a:rPr lang="en" sz="1200">
                <a:solidFill>
                  <a:schemeClr val="dk1"/>
                </a:solidFill>
                <a:latin typeface="Times New Roman"/>
                <a:ea typeface="Times New Roman"/>
                <a:cs typeface="Times New Roman"/>
                <a:sym typeface="Times New Roman"/>
              </a:rPr>
              <a:t>electricity wastage due to the lack of an automatic switch-off feature.</a:t>
            </a:r>
            <a:br>
              <a:rPr lang="en" sz="1200">
                <a:solidFill>
                  <a:schemeClr val="dk1"/>
                </a:solidFill>
                <a:latin typeface="Times New Roman"/>
                <a:ea typeface="Times New Roman"/>
                <a:cs typeface="Times New Roman"/>
                <a:sym typeface="Times New Roman"/>
              </a:rPr>
            </a:br>
            <a:r>
              <a:rPr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 </a:t>
            </a:r>
            <a:r>
              <a:rPr lang="en" sz="1200">
                <a:solidFill>
                  <a:schemeClr val="dk1"/>
                </a:solidFill>
                <a:latin typeface="Times New Roman"/>
                <a:ea typeface="Times New Roman"/>
                <a:cs typeface="Times New Roman"/>
                <a:sym typeface="Times New Roman"/>
              </a:rPr>
              <a:t>Safety concerns arise due to the risk of overcooking or overheating in traditional cookers.</a:t>
            </a:r>
            <a:endParaRPr sz="12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200">
                <a:solidFill>
                  <a:schemeClr val="dk1"/>
                </a:solidFill>
              </a:rPr>
              <a:t>Limitations of Existing Smart Cookers:</a:t>
            </a:r>
            <a:endParaRPr b="1" sz="1200">
              <a:solidFill>
                <a:schemeClr val="dk1"/>
              </a:solidFill>
            </a:endParaRPr>
          </a:p>
          <a:p>
            <a:pPr indent="0" lvl="0" marL="0" rtl="0" algn="l">
              <a:lnSpc>
                <a:spcPct val="100000"/>
              </a:lnSpc>
              <a:spcBef>
                <a:spcPts val="1200"/>
              </a:spcBef>
              <a:spcAft>
                <a:spcPts val="0"/>
              </a:spcAft>
              <a:buNone/>
            </a:pPr>
            <a:r>
              <a:rPr lang="en" sz="1200">
                <a:solidFill>
                  <a:schemeClr val="dk1"/>
                </a:solidFill>
              </a:rPr>
              <a:t>🟠 High-cost smart cookers make automation inaccessible for many households.</a:t>
            </a:r>
            <a:br>
              <a:rPr lang="en" sz="1200">
                <a:solidFill>
                  <a:schemeClr val="dk1"/>
                </a:solidFill>
              </a:rPr>
            </a:br>
            <a:r>
              <a:rPr lang="en" sz="1200">
                <a:solidFill>
                  <a:schemeClr val="dk1"/>
                </a:solidFill>
              </a:rPr>
              <a:t> 🟠 The market currently offers limited smart cooking solutions that integrate whistle counting technology, leaving a gap in automation for precise cooking.</a:t>
            </a:r>
            <a:br>
              <a:rPr lang="en" sz="1200">
                <a:solidFill>
                  <a:schemeClr val="dk1"/>
                </a:solidFill>
              </a:rPr>
            </a:br>
            <a:r>
              <a:rPr lang="en" sz="1200">
                <a:solidFill>
                  <a:schemeClr val="dk1"/>
                </a:solidFill>
              </a:rPr>
              <a:t> 🟠 Complex user interfaces make them difficult for non-tech-savvy users.</a:t>
            </a:r>
            <a:endParaRPr sz="1200">
              <a:solidFill>
                <a:schemeClr val="dk1"/>
              </a:solidFill>
            </a:endParaRPr>
          </a:p>
          <a:p>
            <a:pPr indent="0" lvl="0" marL="0" rtl="0" algn="l">
              <a:lnSpc>
                <a:spcPct val="100000"/>
              </a:lnSpc>
              <a:spcBef>
                <a:spcPts val="1400"/>
              </a:spcBef>
              <a:spcAft>
                <a:spcPts val="0"/>
              </a:spcAft>
              <a:buNone/>
            </a:pPr>
            <a:r>
              <a:rPr b="1" lang="en" sz="1200">
                <a:solidFill>
                  <a:schemeClr val="dk1"/>
                </a:solidFill>
              </a:rPr>
              <a:t>Market Need for an Innovative Solution</a:t>
            </a:r>
            <a:endParaRPr b="1" sz="1200">
              <a:solidFill>
                <a:schemeClr val="dk1"/>
              </a:solidFill>
            </a:endParaRPr>
          </a:p>
          <a:p>
            <a:pPr indent="0" lvl="0" marL="0" rtl="0" algn="l">
              <a:lnSpc>
                <a:spcPct val="100000"/>
              </a:lnSpc>
              <a:spcBef>
                <a:spcPts val="1200"/>
              </a:spcBef>
              <a:spcAft>
                <a:spcPts val="0"/>
              </a:spcAft>
              <a:buNone/>
            </a:pPr>
            <a:r>
              <a:rPr lang="en" sz="1200">
                <a:solidFill>
                  <a:schemeClr val="dk1"/>
                </a:solidFill>
              </a:rPr>
              <a:t>✔️ </a:t>
            </a:r>
            <a:r>
              <a:rPr b="1" lang="en" sz="1200">
                <a:solidFill>
                  <a:schemeClr val="dk1"/>
                </a:solidFill>
              </a:rPr>
              <a:t>Affordable Smart Cooking</a:t>
            </a:r>
            <a:r>
              <a:rPr lang="en" sz="1200">
                <a:solidFill>
                  <a:schemeClr val="dk1"/>
                </a:solidFill>
              </a:rPr>
              <a:t> – Households and small restaurants seek cost-effective automation.</a:t>
            </a:r>
            <a:br>
              <a:rPr lang="en" sz="1200">
                <a:solidFill>
                  <a:schemeClr val="dk1"/>
                </a:solidFill>
              </a:rPr>
            </a:br>
            <a:r>
              <a:rPr lang="en" sz="1200">
                <a:solidFill>
                  <a:schemeClr val="dk1"/>
                </a:solidFill>
              </a:rPr>
              <a:t> ✔️ </a:t>
            </a:r>
            <a:r>
              <a:rPr b="1" lang="en" sz="1200">
                <a:solidFill>
                  <a:schemeClr val="dk1"/>
                </a:solidFill>
              </a:rPr>
              <a:t>Precise &amp; Hassle-Free Cooking</a:t>
            </a:r>
            <a:r>
              <a:rPr lang="en" sz="1200">
                <a:solidFill>
                  <a:schemeClr val="dk1"/>
                </a:solidFill>
              </a:rPr>
              <a:t> – Automated whistle detection ensures consistent results.</a:t>
            </a:r>
            <a:br>
              <a:rPr lang="en" sz="1200">
                <a:solidFill>
                  <a:schemeClr val="dk1"/>
                </a:solidFill>
              </a:rPr>
            </a:br>
            <a:r>
              <a:rPr lang="en" sz="1200">
                <a:solidFill>
                  <a:schemeClr val="dk1"/>
                </a:solidFill>
              </a:rPr>
              <a:t> ✔️ </a:t>
            </a:r>
            <a:r>
              <a:rPr b="1" lang="en" sz="1200">
                <a:solidFill>
                  <a:schemeClr val="dk1"/>
                </a:solidFill>
              </a:rPr>
              <a:t>Energy-Efficient &amp; Safe</a:t>
            </a:r>
            <a:r>
              <a:rPr lang="en" sz="1200">
                <a:solidFill>
                  <a:schemeClr val="dk1"/>
                </a:solidFill>
              </a:rPr>
              <a:t> – Auto switch-off prevents overheating, reducing electricity and gas consumption.</a:t>
            </a:r>
            <a:endParaRPr sz="1200">
              <a:solidFill>
                <a:schemeClr val="dk1"/>
              </a:solidFill>
            </a:endParaRPr>
          </a:p>
          <a:p>
            <a:pPr indent="0" lvl="0" marL="0" rtl="0" algn="l">
              <a:lnSpc>
                <a:spcPct val="100000"/>
              </a:lnSpc>
              <a:spcBef>
                <a:spcPts val="1200"/>
              </a:spcBef>
              <a:spcAft>
                <a:spcPts val="0"/>
              </a:spcAft>
              <a:buNone/>
            </a:pPr>
            <a:r>
              <a:rPr b="1" lang="en" sz="1200">
                <a:solidFill>
                  <a:schemeClr val="dk1"/>
                </a:solidFill>
              </a:rPr>
              <a:t>Key Opportunity</a:t>
            </a:r>
            <a:r>
              <a:rPr lang="en" sz="1200">
                <a:solidFill>
                  <a:schemeClr val="dk1"/>
                </a:solidFill>
              </a:rPr>
              <a:t>:</a:t>
            </a:r>
            <a:endParaRPr sz="1200">
              <a:solidFill>
                <a:schemeClr val="dk1"/>
              </a:solidFill>
            </a:endParaRPr>
          </a:p>
          <a:p>
            <a:pPr indent="-304800" lvl="0" marL="457200" rtl="0" algn="l">
              <a:lnSpc>
                <a:spcPct val="100000"/>
              </a:lnSpc>
              <a:spcBef>
                <a:spcPts val="1200"/>
              </a:spcBef>
              <a:spcAft>
                <a:spcPts val="0"/>
              </a:spcAft>
              <a:buClr>
                <a:schemeClr val="dk1"/>
              </a:buClr>
              <a:buSzPts val="1200"/>
              <a:buChar char="●"/>
            </a:pPr>
            <a:r>
              <a:rPr lang="en" sz="1200">
                <a:solidFill>
                  <a:schemeClr val="dk1"/>
                </a:solidFill>
              </a:rPr>
              <a:t>A cost-effective, user-friendly, and smart whistle-counting cooker with an </a:t>
            </a:r>
            <a:r>
              <a:rPr b="1" lang="en" sz="1200">
                <a:solidFill>
                  <a:schemeClr val="dk1"/>
                </a:solidFill>
              </a:rPr>
              <a:t>auto switch-off</a:t>
            </a:r>
            <a:r>
              <a:rPr lang="en" sz="1200">
                <a:solidFill>
                  <a:schemeClr val="dk1"/>
                </a:solidFill>
              </a:rPr>
              <a:t> feature that automates cooking, enhances safety, reduces energy wastage, and ensures precision without constant supervision.</a:t>
            </a:r>
            <a:endParaRPr sz="1200">
              <a:solidFill>
                <a:schemeClr val="dk1"/>
              </a:solidFill>
              <a:latin typeface="Times New Roman"/>
              <a:ea typeface="Times New Roman"/>
              <a:cs typeface="Times New Roman"/>
              <a:sym typeface="Times New Roman"/>
            </a:endParaRPr>
          </a:p>
        </p:txBody>
      </p:sp>
      <p:sp>
        <p:nvSpPr>
          <p:cNvPr id="152" name="Google Shape;152;p27"/>
          <p:cNvSpPr txBox="1"/>
          <p:nvPr/>
        </p:nvSpPr>
        <p:spPr>
          <a:xfrm>
            <a:off x="0" y="0"/>
            <a:ext cx="6085200" cy="492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chemeClr val="dk1"/>
                </a:solidFill>
                <a:latin typeface="Times New Roman"/>
                <a:ea typeface="Times New Roman"/>
                <a:cs typeface="Times New Roman"/>
                <a:sym typeface="Times New Roman"/>
              </a:rPr>
              <a:t>G - Gap Analysis (Market Gap)</a:t>
            </a:r>
            <a:endParaRPr sz="2000">
              <a:solidFill>
                <a:schemeClr val="dk1"/>
              </a:solidFill>
              <a:latin typeface="Times New Roman"/>
              <a:ea typeface="Times New Roman"/>
              <a:cs typeface="Times New Roman"/>
              <a:sym typeface="Times New Roman"/>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8"/>
          <p:cNvSpPr txBox="1"/>
          <p:nvPr/>
        </p:nvSpPr>
        <p:spPr>
          <a:xfrm>
            <a:off x="381000" y="1143000"/>
            <a:ext cx="8287500" cy="3208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a:solidFill>
                  <a:schemeClr val="dk1"/>
                </a:solidFill>
                <a:latin typeface="Times New Roman"/>
                <a:ea typeface="Times New Roman"/>
                <a:cs typeface="Times New Roman"/>
                <a:sym typeface="Times New Roman"/>
              </a:rPr>
              <a:t>Overview of the Smart Cooker Whistle Counter</a:t>
            </a:r>
            <a:endParaRPr b="1">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sz="1300">
                <a:solidFill>
                  <a:schemeClr val="dk1"/>
                </a:solidFill>
                <a:latin typeface="Times New Roman"/>
                <a:ea typeface="Times New Roman"/>
                <a:cs typeface="Times New Roman"/>
                <a:sym typeface="Times New Roman"/>
              </a:rPr>
              <a:t>The Smart Cooker Whistle Counter is an innovative kitchen solution designed to enhance convenience, precision, and safety in pressure cooking. This system automates whistle counting and integrates an auto switch-off feature, ensuring perfectly cooked meals while reducing manual effort and energy consumption.</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400"/>
              </a:spcBef>
              <a:spcAft>
                <a:spcPts val="0"/>
              </a:spcAft>
              <a:buNone/>
            </a:pPr>
            <a:r>
              <a:rPr b="1" lang="en">
                <a:solidFill>
                  <a:schemeClr val="dk1"/>
                </a:solidFill>
                <a:latin typeface="Times New Roman"/>
                <a:ea typeface="Times New Roman"/>
                <a:cs typeface="Times New Roman"/>
                <a:sym typeface="Times New Roman"/>
              </a:rPr>
              <a:t>Key Features:</a:t>
            </a:r>
            <a:endParaRPr b="1">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b="1" lang="en" sz="1300">
                <a:solidFill>
                  <a:schemeClr val="dk1"/>
                </a:solidFill>
                <a:latin typeface="Times New Roman"/>
                <a:ea typeface="Times New Roman"/>
                <a:cs typeface="Times New Roman"/>
                <a:sym typeface="Times New Roman"/>
              </a:rPr>
              <a:t>✅ Automated Whistle Counting – </a:t>
            </a:r>
            <a:r>
              <a:rPr lang="en" sz="1300">
                <a:solidFill>
                  <a:schemeClr val="dk1"/>
                </a:solidFill>
                <a:latin typeface="Times New Roman"/>
                <a:ea typeface="Times New Roman"/>
                <a:cs typeface="Times New Roman"/>
                <a:sym typeface="Times New Roman"/>
              </a:rPr>
              <a:t>Accurately detects and counts whistles for precise cooking.</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Auto Switch-Off – </a:t>
            </a:r>
            <a:r>
              <a:rPr lang="en" sz="1300">
                <a:solidFill>
                  <a:schemeClr val="dk1"/>
                </a:solidFill>
                <a:latin typeface="Times New Roman"/>
                <a:ea typeface="Times New Roman"/>
                <a:cs typeface="Times New Roman"/>
                <a:sym typeface="Times New Roman"/>
              </a:rPr>
              <a:t>Turns off heat automatically after the required whistles, preventing overcooking.</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User-Friendly Interface – </a:t>
            </a:r>
            <a:r>
              <a:rPr lang="en" sz="1300">
                <a:solidFill>
                  <a:schemeClr val="dk1"/>
                </a:solidFill>
                <a:latin typeface="Times New Roman"/>
                <a:ea typeface="Times New Roman"/>
                <a:cs typeface="Times New Roman"/>
                <a:sym typeface="Times New Roman"/>
              </a:rPr>
              <a:t>Simple controls for easy operation, even for beginners.</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Multi-Recipe Compatibility –</a:t>
            </a:r>
            <a:r>
              <a:rPr lang="en" sz="1300">
                <a:solidFill>
                  <a:schemeClr val="dk1"/>
                </a:solidFill>
                <a:latin typeface="Times New Roman"/>
                <a:ea typeface="Times New Roman"/>
                <a:cs typeface="Times New Roman"/>
                <a:sym typeface="Times New Roman"/>
              </a:rPr>
              <a:t> Supports various cooking settings for different dishes.</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Energy Efficiency – </a:t>
            </a:r>
            <a:r>
              <a:rPr lang="en" sz="1300">
                <a:solidFill>
                  <a:schemeClr val="dk1"/>
                </a:solidFill>
                <a:latin typeface="Times New Roman"/>
                <a:ea typeface="Times New Roman"/>
                <a:cs typeface="Times New Roman"/>
                <a:sym typeface="Times New Roman"/>
              </a:rPr>
              <a:t>Reduces electricity usage by stopping heat at the right time.</a:t>
            </a:r>
            <a:br>
              <a:rPr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Safety Features – </a:t>
            </a:r>
            <a:r>
              <a:rPr lang="en" sz="1300">
                <a:solidFill>
                  <a:schemeClr val="dk1"/>
                </a:solidFill>
                <a:latin typeface="Times New Roman"/>
                <a:ea typeface="Times New Roman"/>
                <a:cs typeface="Times New Roman"/>
                <a:sym typeface="Times New Roman"/>
              </a:rPr>
              <a:t>Prevents overheating, reducing risks of accidents in the kitchen.</a:t>
            </a:r>
            <a:endParaRPr sz="1300">
              <a:solidFill>
                <a:schemeClr val="dk1"/>
              </a:solidFill>
              <a:latin typeface="Times New Roman"/>
              <a:ea typeface="Times New Roman"/>
              <a:cs typeface="Times New Roman"/>
              <a:sym typeface="Times New Roman"/>
            </a:endParaRPr>
          </a:p>
        </p:txBody>
      </p:sp>
      <p:sp>
        <p:nvSpPr>
          <p:cNvPr id="158" name="Google Shape;158;p28"/>
          <p:cNvSpPr txBox="1"/>
          <p:nvPr/>
        </p:nvSpPr>
        <p:spPr>
          <a:xfrm>
            <a:off x="314700" y="376400"/>
            <a:ext cx="5506200" cy="6078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solidFill>
                  <a:srgbClr val="000000"/>
                </a:solidFill>
                <a:latin typeface="Times New Roman"/>
                <a:ea typeface="Times New Roman"/>
                <a:cs typeface="Times New Roman"/>
                <a:sym typeface="Times New Roman"/>
              </a:rPr>
              <a:t>P - Product (Description, Overview)</a:t>
            </a:r>
            <a:endParaRPr sz="2800">
              <a:solidFill>
                <a:srgbClr val="000000"/>
              </a:solidFill>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9"/>
          <p:cNvSpPr txBox="1"/>
          <p:nvPr/>
        </p:nvSpPr>
        <p:spPr>
          <a:xfrm>
            <a:off x="4419600" y="838200"/>
            <a:ext cx="4209900" cy="3140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500">
                <a:solidFill>
                  <a:schemeClr val="dk1"/>
                </a:solidFill>
                <a:latin typeface="Times New Roman"/>
                <a:ea typeface="Times New Roman"/>
                <a:cs typeface="Times New Roman"/>
                <a:sym typeface="Times New Roman"/>
              </a:rPr>
              <a:t>💡 Why Choose the Smart Cooker Whistle Counter?</a:t>
            </a:r>
            <a:endParaRPr b="1" sz="15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b="1" lang="en" sz="1300">
                <a:solidFill>
                  <a:schemeClr val="dk1"/>
                </a:solidFill>
                <a:latin typeface="Times New Roman"/>
                <a:ea typeface="Times New Roman"/>
                <a:cs typeface="Times New Roman"/>
                <a:sym typeface="Times New Roman"/>
              </a:rPr>
              <a:t>✅ Hands-Free Cooking – No need for constant supervision; ensures perfect cooking.</a:t>
            </a:r>
            <a:br>
              <a:rPr b="1"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Consistent &amp; Precise Results – Automatically counts whistles for accurate cooking.</a:t>
            </a:r>
            <a:br>
              <a:rPr b="1"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Enhanced Safety – Prevents overcooking and overheating with an auto switch-off feature.</a:t>
            </a:r>
            <a:br>
              <a:rPr b="1"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Energy-Efficient – Reduces gas and electricity usage, saving on utility costs.</a:t>
            </a:r>
            <a:br>
              <a:rPr b="1" lang="en" sz="1300">
                <a:solidFill>
                  <a:schemeClr val="dk1"/>
                </a:solidFill>
                <a:latin typeface="Times New Roman"/>
                <a:ea typeface="Times New Roman"/>
                <a:cs typeface="Times New Roman"/>
                <a:sym typeface="Times New Roman"/>
              </a:rPr>
            </a:br>
            <a:r>
              <a:rPr b="1" lang="en" sz="1300">
                <a:solidFill>
                  <a:schemeClr val="dk1"/>
                </a:solidFill>
                <a:latin typeface="Times New Roman"/>
                <a:ea typeface="Times New Roman"/>
                <a:cs typeface="Times New Roman"/>
                <a:sym typeface="Times New Roman"/>
              </a:rPr>
              <a:t> ✅ User-Friendly &amp; Affordable – Smart automation at a budget-friendly price.</a:t>
            </a:r>
            <a:endParaRPr b="1" sz="1300">
              <a:solidFill>
                <a:schemeClr val="dk1"/>
              </a:solidFill>
              <a:latin typeface="Times New Roman"/>
              <a:ea typeface="Times New Roman"/>
              <a:cs typeface="Times New Roman"/>
              <a:sym typeface="Times New Roman"/>
            </a:endParaRPr>
          </a:p>
        </p:txBody>
      </p:sp>
      <p:sp>
        <p:nvSpPr>
          <p:cNvPr id="164" name="Google Shape;164;p29"/>
          <p:cNvSpPr txBox="1"/>
          <p:nvPr/>
        </p:nvSpPr>
        <p:spPr>
          <a:xfrm>
            <a:off x="609600" y="838200"/>
            <a:ext cx="3279600" cy="2910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700">
                <a:solidFill>
                  <a:schemeClr val="dk1"/>
                </a:solidFill>
                <a:latin typeface="Times New Roman"/>
                <a:ea typeface="Times New Roman"/>
                <a:cs typeface="Times New Roman"/>
                <a:sym typeface="Times New Roman"/>
              </a:rPr>
              <a:t>Applications:</a:t>
            </a:r>
            <a:endParaRPr b="1" sz="17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1200"/>
              </a:spcAft>
              <a:buNone/>
            </a:pP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Electrical &amp; Electronics Industry</a:t>
            </a:r>
            <a:r>
              <a:rPr lang="en" sz="1300">
                <a:solidFill>
                  <a:schemeClr val="dk1"/>
                </a:solidFill>
                <a:latin typeface="Times New Roman"/>
                <a:ea typeface="Times New Roman"/>
                <a:cs typeface="Times New Roman"/>
                <a:sym typeface="Times New Roman"/>
              </a:rPr>
              <a:t> – Cutting wires for circuit boards and electrical panels.</a:t>
            </a:r>
            <a:br>
              <a:rPr lang="en" sz="1300">
                <a:solidFill>
                  <a:schemeClr val="dk1"/>
                </a:solidFill>
                <a:latin typeface="Times New Roman"/>
                <a:ea typeface="Times New Roman"/>
                <a:cs typeface="Times New Roman"/>
                <a:sym typeface="Times New Roman"/>
              </a:rPr>
            </a:b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Manufacturing &amp; Automation</a:t>
            </a:r>
            <a:r>
              <a:rPr lang="en" sz="1300">
                <a:solidFill>
                  <a:schemeClr val="dk1"/>
                </a:solidFill>
                <a:latin typeface="Times New Roman"/>
                <a:ea typeface="Times New Roman"/>
                <a:cs typeface="Times New Roman"/>
                <a:sym typeface="Times New Roman"/>
              </a:rPr>
              <a:t> – Mass production of uniform wire lengths.</a:t>
            </a:r>
            <a:br>
              <a:rPr lang="en" sz="1300">
                <a:solidFill>
                  <a:schemeClr val="dk1"/>
                </a:solidFill>
                <a:latin typeface="Times New Roman"/>
                <a:ea typeface="Times New Roman"/>
                <a:cs typeface="Times New Roman"/>
                <a:sym typeface="Times New Roman"/>
              </a:rPr>
            </a:b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DIY &amp; Prototyping</a:t>
            </a:r>
            <a:r>
              <a:rPr lang="en" sz="1300">
                <a:solidFill>
                  <a:schemeClr val="dk1"/>
                </a:solidFill>
                <a:latin typeface="Times New Roman"/>
                <a:ea typeface="Times New Roman"/>
                <a:cs typeface="Times New Roman"/>
                <a:sym typeface="Times New Roman"/>
              </a:rPr>
              <a:t> – Hobbyists and small businesses needing precision cuts.</a:t>
            </a:r>
            <a:br>
              <a:rPr lang="en" sz="1300">
                <a:solidFill>
                  <a:schemeClr val="dk1"/>
                </a:solidFill>
                <a:latin typeface="Times New Roman"/>
                <a:ea typeface="Times New Roman"/>
                <a:cs typeface="Times New Roman"/>
                <a:sym typeface="Times New Roman"/>
              </a:rPr>
            </a:br>
            <a:r>
              <a:rPr lang="en" sz="1300">
                <a:solidFill>
                  <a:schemeClr val="dk1"/>
                </a:solidFill>
                <a:latin typeface="Times New Roman"/>
                <a:ea typeface="Times New Roman"/>
                <a:cs typeface="Times New Roman"/>
                <a:sym typeface="Times New Roman"/>
              </a:rPr>
              <a:t>🚗 </a:t>
            </a:r>
            <a:r>
              <a:rPr b="1" lang="en" sz="1300">
                <a:solidFill>
                  <a:schemeClr val="dk1"/>
                </a:solidFill>
                <a:latin typeface="Times New Roman"/>
                <a:ea typeface="Times New Roman"/>
                <a:cs typeface="Times New Roman"/>
                <a:sym typeface="Times New Roman"/>
              </a:rPr>
              <a:t>Automotive &amp; Aerospace Wiring</a:t>
            </a:r>
            <a:r>
              <a:rPr lang="en" sz="1300">
                <a:solidFill>
                  <a:schemeClr val="dk1"/>
                </a:solidFill>
                <a:latin typeface="Times New Roman"/>
                <a:ea typeface="Times New Roman"/>
                <a:cs typeface="Times New Roman"/>
                <a:sym typeface="Times New Roman"/>
              </a:rPr>
              <a:t> – Precision-cut wires for harnesses and electrical systems.</a:t>
            </a:r>
            <a:endParaRPr sz="1300">
              <a:solidFill>
                <a:schemeClr val="dk1"/>
              </a:solidFill>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graphicFrame>
        <p:nvGraphicFramePr>
          <p:cNvPr id="169" name="Google Shape;169;p30"/>
          <p:cNvGraphicFramePr/>
          <p:nvPr/>
        </p:nvGraphicFramePr>
        <p:xfrm>
          <a:off x="522175" y="1005725"/>
          <a:ext cx="3000000" cy="3000000"/>
        </p:xfrm>
        <a:graphic>
          <a:graphicData uri="http://schemas.openxmlformats.org/drawingml/2006/table">
            <a:tbl>
              <a:tblPr>
                <a:noFill/>
                <a:tableStyleId>{07C5CA1F-F3E3-42B5-913A-1B8ED3CEC29F}</a:tableStyleId>
              </a:tblPr>
              <a:tblGrid>
                <a:gridCol w="1618900"/>
                <a:gridCol w="2714950"/>
                <a:gridCol w="3680275"/>
              </a:tblGrid>
              <a:tr h="420175">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Criteria</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Traditional Pressure Cooker</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ctr">
                        <a:lnSpc>
                          <a:spcPct val="115000"/>
                        </a:lnSpc>
                        <a:spcBef>
                          <a:spcPts val="0"/>
                        </a:spcBef>
                        <a:spcAft>
                          <a:spcPts val="0"/>
                        </a:spcAft>
                        <a:buNone/>
                      </a:pPr>
                      <a:r>
                        <a:rPr b="1" lang="en" sz="1200">
                          <a:latin typeface="Times New Roman"/>
                          <a:ea typeface="Times New Roman"/>
                          <a:cs typeface="Times New Roman"/>
                          <a:sym typeface="Times New Roman"/>
                        </a:rPr>
                        <a:t>Smart Cooker Whistle Counter with Auto Switch-Off</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Whistle Counting</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Manual, prone to errors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Automated and accurate whistle detection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Cooking Monitoring</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Requires constant supervision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Hands-free operation with automatic alerts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Cooking Accuracy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Inconsistent, due to manual counting</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Consistent and precise cooking results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Safety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Risk of overcooking and overheating</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Auto switch-off ensures safe operation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Energy Efficiency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High energy consumption without control</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Energy-efficient with automatic switch-off</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User Convenience</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Time-consuming and inconvenient</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User-friendly and hassle-free operation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583350">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Technology Integration</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No smart features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Advanced whistle counting and automation</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r h="389575">
                <a:tc>
                  <a:txBody>
                    <a:bodyPr/>
                    <a:lstStyle/>
                    <a:p>
                      <a:pPr indent="0" lvl="0" marL="0" rtl="0" algn="l">
                        <a:spcBef>
                          <a:spcPts val="0"/>
                        </a:spcBef>
                        <a:spcAft>
                          <a:spcPts val="0"/>
                        </a:spcAft>
                        <a:buNone/>
                      </a:pPr>
                      <a:r>
                        <a:rPr b="1" lang="en" sz="1200">
                          <a:latin typeface="Times New Roman"/>
                          <a:ea typeface="Times New Roman"/>
                          <a:cs typeface="Times New Roman"/>
                          <a:sym typeface="Times New Roman"/>
                        </a:rPr>
                        <a:t>Market Availability</a:t>
                      </a:r>
                      <a:endParaRPr b="1"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Widely available</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0" rtl="0" algn="l">
                        <a:spcBef>
                          <a:spcPts val="0"/>
                        </a:spcBef>
                        <a:spcAft>
                          <a:spcPts val="0"/>
                        </a:spcAft>
                        <a:buNone/>
                      </a:pPr>
                      <a:r>
                        <a:rPr lang="en" sz="1200">
                          <a:latin typeface="Times New Roman"/>
                          <a:ea typeface="Times New Roman"/>
                          <a:cs typeface="Times New Roman"/>
                          <a:sym typeface="Times New Roman"/>
                        </a:rPr>
                        <a:t>Limited availability in smart cooking solutions</a:t>
                      </a:r>
                      <a:endParaRPr sz="1200">
                        <a:latin typeface="Times New Roman"/>
                        <a:ea typeface="Times New Roman"/>
                        <a:cs typeface="Times New Roman"/>
                        <a:sym typeface="Times New Roman"/>
                      </a:endParaRPr>
                    </a:p>
                  </a:txBody>
                  <a:tcPr marT="91425" marB="91425" marR="91425" marL="91425">
                    <a:lnL cap="flat" cmpd="sng" w="9525">
                      <a:solidFill>
                        <a:srgbClr val="000000"/>
                      </a:solidFill>
                      <a:prstDash val="solid"/>
                      <a:round/>
                      <a:headEnd len="sm" w="sm" type="none"/>
                      <a:tailEnd len="sm" w="sm" type="none"/>
                    </a:lnL>
                    <a:lnR cap="flat" cmpd="sng" w="9525">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r>
            </a:tbl>
          </a:graphicData>
        </a:graphic>
      </p:graphicFrame>
      <p:sp>
        <p:nvSpPr>
          <p:cNvPr id="170" name="Google Shape;170;p30"/>
          <p:cNvSpPr txBox="1"/>
          <p:nvPr/>
        </p:nvSpPr>
        <p:spPr>
          <a:xfrm>
            <a:off x="228600" y="228600"/>
            <a:ext cx="30000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1"/>
                </a:solidFill>
              </a:rPr>
              <a:t>COMPARISON</a:t>
            </a:r>
            <a:endParaRPr sz="2800">
              <a:solidFill>
                <a:schemeClr val="dk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1"/>
          <p:cNvSpPr txBox="1"/>
          <p:nvPr/>
        </p:nvSpPr>
        <p:spPr>
          <a:xfrm>
            <a:off x="423225" y="182500"/>
            <a:ext cx="4712400" cy="6078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solidFill>
                  <a:srgbClr val="000000"/>
                </a:solidFill>
                <a:latin typeface="Times New Roman"/>
                <a:ea typeface="Times New Roman"/>
                <a:cs typeface="Times New Roman"/>
                <a:sym typeface="Times New Roman"/>
              </a:rPr>
              <a:t>U - Uniqueness of Your Project</a:t>
            </a:r>
            <a:endParaRPr sz="2800">
              <a:solidFill>
                <a:srgbClr val="000000"/>
              </a:solidFill>
              <a:latin typeface="Times New Roman"/>
              <a:ea typeface="Times New Roman"/>
              <a:cs typeface="Times New Roman"/>
              <a:sym typeface="Times New Roman"/>
            </a:endParaRPr>
          </a:p>
        </p:txBody>
      </p:sp>
      <p:sp>
        <p:nvSpPr>
          <p:cNvPr id="176" name="Google Shape;176;p31"/>
          <p:cNvSpPr txBox="1"/>
          <p:nvPr/>
        </p:nvSpPr>
        <p:spPr>
          <a:xfrm>
            <a:off x="457200" y="914400"/>
            <a:ext cx="3598500" cy="2385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The Smart Cooker Whistle Counter with Auto Shut-Off revolutionizes traditional pressure cooking by automating whistle counting and ensuring precise cooking results. It features a microphone sensor for accurate whistle detection, a buzzer for completion alerts, an LCD display, and an auto shut-off mechanism to enhance safety, convenience, and energy efficiency. This smart solution eliminates manual supervision, prevents overcooking, and optimizes resource usage, making cooking effortless and reliable.</a:t>
            </a:r>
            <a:endParaRPr sz="1300"/>
          </a:p>
        </p:txBody>
      </p:sp>
      <p:sp>
        <p:nvSpPr>
          <p:cNvPr id="177" name="Google Shape;177;p31"/>
          <p:cNvSpPr txBox="1"/>
          <p:nvPr/>
        </p:nvSpPr>
        <p:spPr>
          <a:xfrm>
            <a:off x="4526025" y="762000"/>
            <a:ext cx="4188900" cy="25833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 sz="1500">
                <a:solidFill>
                  <a:schemeClr val="dk1"/>
                </a:solidFill>
                <a:latin typeface="Times New Roman"/>
                <a:ea typeface="Times New Roman"/>
                <a:cs typeface="Times New Roman"/>
                <a:sym typeface="Times New Roman"/>
              </a:rPr>
              <a:t>Key Unique Features</a:t>
            </a:r>
            <a:endParaRPr b="1" sz="1500">
              <a:solidFill>
                <a:schemeClr val="dk1"/>
              </a:solidFill>
              <a:latin typeface="Times New Roman"/>
              <a:ea typeface="Times New Roman"/>
              <a:cs typeface="Times New Roman"/>
              <a:sym typeface="Times New Roman"/>
            </a:endParaRPr>
          </a:p>
          <a:p>
            <a:pPr indent="0" lvl="0" marL="0" rtl="0" algn="l">
              <a:lnSpc>
                <a:spcPct val="100000"/>
              </a:lnSpc>
              <a:spcBef>
                <a:spcPts val="1300"/>
              </a:spcBef>
              <a:spcAft>
                <a:spcPts val="1300"/>
              </a:spcAft>
              <a:buNone/>
            </a:pPr>
            <a:r>
              <a:rPr lang="en" sz="1300">
                <a:solidFill>
                  <a:schemeClr val="dk1"/>
                </a:solidFill>
                <a:latin typeface="Times New Roman"/>
                <a:ea typeface="Times New Roman"/>
                <a:cs typeface="Times New Roman"/>
                <a:sym typeface="Times New Roman"/>
              </a:rPr>
              <a:t>🔹 💡 </a:t>
            </a:r>
            <a:r>
              <a:rPr b="1" lang="en" sz="1300">
                <a:solidFill>
                  <a:schemeClr val="dk1"/>
                </a:solidFill>
                <a:latin typeface="Times New Roman"/>
                <a:ea typeface="Times New Roman"/>
                <a:cs typeface="Times New Roman"/>
                <a:sym typeface="Times New Roman"/>
              </a:rPr>
              <a:t>Fully Automated Whistle Detection &amp; Smart Control</a:t>
            </a:r>
            <a:r>
              <a:rPr lang="en" sz="1300">
                <a:solidFill>
                  <a:schemeClr val="dk1"/>
                </a:solidFill>
                <a:latin typeface="Times New Roman"/>
                <a:ea typeface="Times New Roman"/>
                <a:cs typeface="Times New Roman"/>
                <a:sym typeface="Times New Roman"/>
              </a:rPr>
              <a:t> – No manual counting, ensuring precision.</a:t>
            </a:r>
            <a:br>
              <a:rPr lang="en" sz="1300">
                <a:solidFill>
                  <a:schemeClr val="dk1"/>
                </a:solidFill>
                <a:latin typeface="Times New Roman"/>
                <a:ea typeface="Times New Roman"/>
                <a:cs typeface="Times New Roman"/>
                <a:sym typeface="Times New Roman"/>
              </a:rPr>
            </a:br>
            <a:r>
              <a:rPr lang="en" sz="1300">
                <a:solidFill>
                  <a:schemeClr val="dk1"/>
                </a:solidFill>
                <a:latin typeface="Times New Roman"/>
                <a:ea typeface="Times New Roman"/>
                <a:cs typeface="Times New Roman"/>
                <a:sym typeface="Times New Roman"/>
              </a:rPr>
              <a:t> 🔹 ⚙️ </a:t>
            </a:r>
            <a:r>
              <a:rPr b="1" lang="en" sz="1300">
                <a:solidFill>
                  <a:schemeClr val="dk1"/>
                </a:solidFill>
                <a:latin typeface="Times New Roman"/>
                <a:ea typeface="Times New Roman"/>
                <a:cs typeface="Times New Roman"/>
                <a:sym typeface="Times New Roman"/>
              </a:rPr>
              <a:t>Customizable Cooking Settings</a:t>
            </a:r>
            <a:r>
              <a:rPr lang="en" sz="1300">
                <a:solidFill>
                  <a:schemeClr val="dk1"/>
                </a:solidFill>
                <a:latin typeface="Times New Roman"/>
                <a:ea typeface="Times New Roman"/>
                <a:cs typeface="Times New Roman"/>
                <a:sym typeface="Times New Roman"/>
              </a:rPr>
              <a:t> – Set whistle count preferences for different recipes.</a:t>
            </a:r>
            <a:br>
              <a:rPr lang="en" sz="1300">
                <a:solidFill>
                  <a:schemeClr val="dk1"/>
                </a:solidFill>
                <a:latin typeface="Times New Roman"/>
                <a:ea typeface="Times New Roman"/>
                <a:cs typeface="Times New Roman"/>
                <a:sym typeface="Times New Roman"/>
              </a:rPr>
            </a:br>
            <a:r>
              <a:rPr lang="en" sz="1300">
                <a:solidFill>
                  <a:schemeClr val="dk1"/>
                </a:solidFill>
                <a:latin typeface="Times New Roman"/>
                <a:ea typeface="Times New Roman"/>
                <a:cs typeface="Times New Roman"/>
                <a:sym typeface="Times New Roman"/>
              </a:rPr>
              <a:t> 🔹 💰 </a:t>
            </a:r>
            <a:r>
              <a:rPr b="1" lang="en" sz="1300">
                <a:solidFill>
                  <a:schemeClr val="dk1"/>
                </a:solidFill>
                <a:latin typeface="Times New Roman"/>
                <a:ea typeface="Times New Roman"/>
                <a:cs typeface="Times New Roman"/>
                <a:sym typeface="Times New Roman"/>
              </a:rPr>
              <a:t>Affordable &amp; Energy-Efficient Solution</a:t>
            </a:r>
            <a:r>
              <a:rPr lang="en" sz="1300">
                <a:solidFill>
                  <a:schemeClr val="dk1"/>
                </a:solidFill>
                <a:latin typeface="Times New Roman"/>
                <a:ea typeface="Times New Roman"/>
                <a:cs typeface="Times New Roman"/>
                <a:sym typeface="Times New Roman"/>
              </a:rPr>
              <a:t> – Reduces gas and electricity wastage.</a:t>
            </a:r>
            <a:br>
              <a:rPr lang="en" sz="1300">
                <a:solidFill>
                  <a:schemeClr val="dk1"/>
                </a:solidFill>
                <a:latin typeface="Times New Roman"/>
                <a:ea typeface="Times New Roman"/>
                <a:cs typeface="Times New Roman"/>
                <a:sym typeface="Times New Roman"/>
              </a:rPr>
            </a:br>
            <a:r>
              <a:rPr lang="en" sz="1300">
                <a:solidFill>
                  <a:schemeClr val="dk1"/>
                </a:solidFill>
                <a:latin typeface="Times New Roman"/>
                <a:ea typeface="Times New Roman"/>
                <a:cs typeface="Times New Roman"/>
                <a:sym typeface="Times New Roman"/>
              </a:rPr>
              <a:t> 🔹 🛡️ </a:t>
            </a:r>
            <a:r>
              <a:rPr b="1" lang="en" sz="1300">
                <a:solidFill>
                  <a:schemeClr val="dk1"/>
                </a:solidFill>
                <a:latin typeface="Times New Roman"/>
                <a:ea typeface="Times New Roman"/>
                <a:cs typeface="Times New Roman"/>
                <a:sym typeface="Times New Roman"/>
              </a:rPr>
              <a:t>Enhanced Safety with Auto Shut-Off</a:t>
            </a:r>
            <a:r>
              <a:rPr lang="en" sz="1300">
                <a:solidFill>
                  <a:schemeClr val="dk1"/>
                </a:solidFill>
                <a:latin typeface="Times New Roman"/>
                <a:ea typeface="Times New Roman"/>
                <a:cs typeface="Times New Roman"/>
                <a:sym typeface="Times New Roman"/>
              </a:rPr>
              <a:t> – Prevents overcooking and overheating.</a:t>
            </a:r>
            <a:br>
              <a:rPr lang="en" sz="1300">
                <a:solidFill>
                  <a:schemeClr val="dk1"/>
                </a:solidFill>
                <a:latin typeface="Times New Roman"/>
                <a:ea typeface="Times New Roman"/>
                <a:cs typeface="Times New Roman"/>
                <a:sym typeface="Times New Roman"/>
              </a:rPr>
            </a:br>
            <a:r>
              <a:rPr lang="en" sz="1300">
                <a:solidFill>
                  <a:schemeClr val="dk1"/>
                </a:solidFill>
                <a:latin typeface="Times New Roman"/>
                <a:ea typeface="Times New Roman"/>
                <a:cs typeface="Times New Roman"/>
                <a:sym typeface="Times New Roman"/>
              </a:rPr>
              <a:t> 🔹 🌍 </a:t>
            </a:r>
            <a:r>
              <a:rPr b="1" lang="en" sz="1300">
                <a:solidFill>
                  <a:schemeClr val="dk1"/>
                </a:solidFill>
                <a:latin typeface="Times New Roman"/>
                <a:ea typeface="Times New Roman"/>
                <a:cs typeface="Times New Roman"/>
                <a:sym typeface="Times New Roman"/>
              </a:rPr>
              <a:t>Versatile &amp; User-Friendly Design</a:t>
            </a:r>
            <a:r>
              <a:rPr lang="en" sz="1300">
                <a:solidFill>
                  <a:schemeClr val="dk1"/>
                </a:solidFill>
                <a:latin typeface="Times New Roman"/>
                <a:ea typeface="Times New Roman"/>
                <a:cs typeface="Times New Roman"/>
                <a:sym typeface="Times New Roman"/>
              </a:rPr>
              <a:t> – Suitable for all pressure cookers, making cooking effortless.</a:t>
            </a:r>
            <a:endParaRPr sz="1300">
              <a:solidFill>
                <a:schemeClr val="dk1"/>
              </a:solidFill>
              <a:latin typeface="Times New Roman"/>
              <a:ea typeface="Times New Roman"/>
              <a:cs typeface="Times New Roman"/>
              <a:sym typeface="Times New Roman"/>
            </a:endParaRPr>
          </a:p>
        </p:txBody>
      </p:sp>
      <p:sp>
        <p:nvSpPr>
          <p:cNvPr id="178" name="Google Shape;178;p31"/>
          <p:cNvSpPr txBox="1"/>
          <p:nvPr/>
        </p:nvSpPr>
        <p:spPr>
          <a:xfrm>
            <a:off x="533400" y="3429000"/>
            <a:ext cx="7881900" cy="11517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 sz="1300">
                <a:solidFill>
                  <a:schemeClr val="dk1"/>
                </a:solidFill>
                <a:latin typeface="Times New Roman"/>
                <a:ea typeface="Times New Roman"/>
                <a:cs typeface="Times New Roman"/>
                <a:sym typeface="Times New Roman"/>
              </a:rPr>
              <a:t>Final Thought 💭</a:t>
            </a:r>
            <a:endParaRPr b="1" sz="1300">
              <a:solidFill>
                <a:schemeClr val="dk1"/>
              </a:solidFill>
              <a:latin typeface="Times New Roman"/>
              <a:ea typeface="Times New Roman"/>
              <a:cs typeface="Times New Roman"/>
              <a:sym typeface="Times New Roman"/>
            </a:endParaRPr>
          </a:p>
          <a:p>
            <a:pPr indent="0" lvl="0" marL="0" rtl="0" algn="l">
              <a:lnSpc>
                <a:spcPct val="100000"/>
              </a:lnSpc>
              <a:spcBef>
                <a:spcPts val="1300"/>
              </a:spcBef>
              <a:spcAft>
                <a:spcPts val="1300"/>
              </a:spcAft>
              <a:buNone/>
            </a:pPr>
            <a:r>
              <a:rPr lang="en" sz="1300">
                <a:latin typeface="Times New Roman"/>
                <a:ea typeface="Times New Roman"/>
                <a:cs typeface="Times New Roman"/>
                <a:sym typeface="Times New Roman"/>
              </a:rPr>
              <a:t>With its smart automation, affordability, and precision, the Smart Cooker Whistle Counter with Auto Shut-Off is set to revolutionize pressure cooking, making it more convenient, safe, and efficient for households and cooking enthusiasts alike!</a:t>
            </a:r>
            <a:endParaRPr sz="130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sp>
        <p:nvSpPr>
          <p:cNvPr id="60" name="Google Shape;60;p14"/>
          <p:cNvSpPr txBox="1"/>
          <p:nvPr/>
        </p:nvSpPr>
        <p:spPr>
          <a:xfrm>
            <a:off x="389875" y="345250"/>
            <a:ext cx="8443200" cy="4509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133">
                <a:solidFill>
                  <a:schemeClr val="dk1"/>
                </a:solidFill>
                <a:latin typeface="Times New Roman"/>
                <a:ea typeface="Times New Roman"/>
                <a:cs typeface="Times New Roman"/>
                <a:sym typeface="Times New Roman"/>
              </a:rPr>
              <a:t>Product Problem:</a:t>
            </a:r>
            <a:endParaRPr b="1" sz="3133">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None/>
            </a:pPr>
            <a:r>
              <a:rPr lang="en" sz="1300">
                <a:latin typeface="Times New Roman"/>
                <a:ea typeface="Times New Roman"/>
                <a:cs typeface="Times New Roman"/>
                <a:sym typeface="Times New Roman"/>
              </a:rPr>
              <a:t>A Smart Cooker Whistle Counter with Auto Shut-Off faces challenges like accurate whistle detection due to background noise, requiring advanced sensors. Compatibility issues arise with different pressure cookers and stove types, demanding adaptable designs. Safety concerns include false shut-offs, necessitating dual-sensor verification for reliability. Power supply and connectivity limitations may affect performance, so offline functionality and manual override options are essential. Market acceptance depends on user-friendly interfaces and educating consumers about the benefits of automation in cooking.</a:t>
            </a:r>
            <a:endParaRPr sz="1300">
              <a:latin typeface="Times New Roman"/>
              <a:ea typeface="Times New Roman"/>
              <a:cs typeface="Times New Roman"/>
              <a:sym typeface="Times New Roman"/>
            </a:endParaRPr>
          </a:p>
          <a:p>
            <a:pPr indent="0" lvl="0" marL="0" rtl="0" algn="l">
              <a:lnSpc>
                <a:spcPct val="95000"/>
              </a:lnSpc>
              <a:spcBef>
                <a:spcPts val="1200"/>
              </a:spcBef>
              <a:spcAft>
                <a:spcPts val="0"/>
              </a:spcAft>
              <a:buClr>
                <a:schemeClr val="dk1"/>
              </a:buClr>
              <a:buSzPts val="440"/>
              <a:buFont typeface="Arial"/>
              <a:buNone/>
            </a:pPr>
            <a:r>
              <a:rPr b="1" lang="en" sz="2800">
                <a:solidFill>
                  <a:schemeClr val="dk1"/>
                </a:solidFill>
                <a:highlight>
                  <a:schemeClr val="lt1"/>
                </a:highlight>
                <a:latin typeface="Times New Roman"/>
                <a:ea typeface="Times New Roman"/>
                <a:cs typeface="Times New Roman"/>
                <a:sym typeface="Times New Roman"/>
              </a:rPr>
              <a:t>Solutions:</a:t>
            </a:r>
            <a:endParaRPr sz="1300">
              <a:solidFill>
                <a:schemeClr val="dk1"/>
              </a:solidFill>
              <a:latin typeface="Times New Roman"/>
              <a:ea typeface="Times New Roman"/>
              <a:cs typeface="Times New Roman"/>
              <a:sym typeface="Times New Roman"/>
            </a:endParaRPr>
          </a:p>
          <a:p>
            <a:pPr indent="0" lvl="0" marL="0" rtl="0" algn="l">
              <a:spcBef>
                <a:spcPts val="200"/>
              </a:spcBef>
              <a:spcAft>
                <a:spcPts val="0"/>
              </a:spcAft>
              <a:buNone/>
            </a:pPr>
            <a:r>
              <a:rPr lang="en" sz="1300">
                <a:latin typeface="Times New Roman"/>
                <a:ea typeface="Times New Roman"/>
                <a:cs typeface="Times New Roman"/>
                <a:sym typeface="Times New Roman"/>
              </a:rPr>
              <a:t>For accurate detection of whistles, sensors that are high-grade with noise cancelation and artificial intelligence-based processing can detect whistles independent of background noises. Compatibility with a variety of pressure cookers and </a:t>
            </a:r>
            <a:r>
              <a:rPr lang="en" sz="1300">
                <a:latin typeface="Times New Roman"/>
                <a:ea typeface="Times New Roman"/>
                <a:cs typeface="Times New Roman"/>
                <a:sym typeface="Times New Roman"/>
              </a:rPr>
              <a:t>stoves types</a:t>
            </a:r>
            <a:r>
              <a:rPr lang="en" sz="1300">
                <a:latin typeface="Times New Roman"/>
                <a:ea typeface="Times New Roman"/>
                <a:cs typeface="Times New Roman"/>
                <a:sym typeface="Times New Roman"/>
              </a:rPr>
              <a:t> is made necessary by variable sensitivity settings and multiform smart adapters. Reliability and safety would be enhanced with dual-sensor confirmation, synthesizing vibration sensing and audio detection to avoid misfires. Complications arising with power and connectivity are alleviated with battery backup and offline connectivity to ensure operation at all times. To promote user uptake, a user-friendly interface, concise setup process, and well-executed demonstrations can make the product more enjoyable and convenient.</a:t>
            </a:r>
            <a:endParaRPr sz="1300">
              <a:latin typeface="Times New Roman"/>
              <a:ea typeface="Times New Roman"/>
              <a:cs typeface="Times New Roman"/>
              <a:sym typeface="Times New Roman"/>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2"/>
          <p:cNvSpPr txBox="1"/>
          <p:nvPr/>
        </p:nvSpPr>
        <p:spPr>
          <a:xfrm>
            <a:off x="838200" y="1600200"/>
            <a:ext cx="7235700" cy="2385900"/>
          </a:xfrm>
          <a:prstGeom prst="rect">
            <a:avLst/>
          </a:prstGeom>
          <a:noFill/>
          <a:ln cap="flat" cmpd="sng" w="9525">
            <a:solidFill>
              <a:schemeClr val="lt1"/>
            </a:solidFill>
            <a:prstDash val="solid"/>
            <a:round/>
            <a:headEnd len="sm" w="sm" type="none"/>
            <a:tailEnd len="sm" w="sm" type="none"/>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Start     |→| Add Ingredients| →| Set Whistl</a:t>
            </a:r>
            <a:r>
              <a:rPr lang="en" sz="1300">
                <a:solidFill>
                  <a:schemeClr val="dk1"/>
                </a:solidFill>
                <a:latin typeface="Times New Roman"/>
                <a:ea typeface="Times New Roman"/>
                <a:cs typeface="Times New Roman"/>
                <a:sym typeface="Times New Roman"/>
              </a:rPr>
              <a:t>e   </a:t>
            </a:r>
            <a:r>
              <a:rPr lang="en" sz="1300">
                <a:solidFill>
                  <a:schemeClr val="dk1"/>
                </a:solidFill>
                <a:latin typeface="Times New Roman"/>
                <a:ea typeface="Times New Roman"/>
                <a:cs typeface="Times New Roman"/>
                <a:sym typeface="Times New Roman"/>
              </a:rPr>
              <a:t>| →| Detect Whistle| →     | Auto Shut-Off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&amp; Water            |     | Count            |     | with Senso</a:t>
            </a:r>
            <a:r>
              <a:rPr lang="en" sz="1300">
                <a:solidFill>
                  <a:schemeClr val="dk1"/>
                </a:solidFill>
                <a:latin typeface="Times New Roman"/>
                <a:ea typeface="Times New Roman"/>
                <a:cs typeface="Times New Roman"/>
                <a:sym typeface="Times New Roman"/>
              </a:rPr>
              <a:t>r     </a:t>
            </a:r>
            <a:r>
              <a:rPr lang="en" sz="1300">
                <a:solidFill>
                  <a:schemeClr val="dk1"/>
                </a:solidFill>
                <a:latin typeface="Times New Roman"/>
                <a:ea typeface="Times New Roman"/>
                <a:cs typeface="Times New Roman"/>
                <a:sym typeface="Times New Roman"/>
              </a:rPr>
              <a:t>|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Cooking Done | → | Alert with        | → | Release Steam| → |   End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Buzzer &amp; LCD |      | if Needed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lang="en" sz="1300">
                <a:solidFill>
                  <a:schemeClr val="dk1"/>
                </a:solidFill>
                <a:latin typeface="Times New Roman"/>
                <a:ea typeface="Times New Roman"/>
                <a:cs typeface="Times New Roman"/>
                <a:sym typeface="Times New Roman"/>
              </a:rPr>
              <a:t>+------------------+    +------------------+    +-----------------+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1"/>
              </a:solidFill>
              <a:latin typeface="Times New Roman"/>
              <a:ea typeface="Times New Roman"/>
              <a:cs typeface="Times New Roman"/>
              <a:sym typeface="Times New Roman"/>
            </a:endParaRPr>
          </a:p>
        </p:txBody>
      </p:sp>
      <p:cxnSp>
        <p:nvCxnSpPr>
          <p:cNvPr id="184" name="Google Shape;184;p32"/>
          <p:cNvCxnSpPr/>
          <p:nvPr/>
        </p:nvCxnSpPr>
        <p:spPr>
          <a:xfrm>
            <a:off x="1434525" y="2721125"/>
            <a:ext cx="5092200" cy="0"/>
          </a:xfrm>
          <a:prstGeom prst="straightConnector1">
            <a:avLst/>
          </a:prstGeom>
          <a:noFill/>
          <a:ln cap="flat" cmpd="sng" w="9525">
            <a:solidFill>
              <a:schemeClr val="dk2"/>
            </a:solidFill>
            <a:prstDash val="solid"/>
            <a:round/>
            <a:headEnd len="med" w="med" type="none"/>
            <a:tailEnd len="med" w="med" type="none"/>
          </a:ln>
        </p:spPr>
      </p:cxnSp>
      <p:cxnSp>
        <p:nvCxnSpPr>
          <p:cNvPr id="185" name="Google Shape;185;p32"/>
          <p:cNvCxnSpPr/>
          <p:nvPr/>
        </p:nvCxnSpPr>
        <p:spPr>
          <a:xfrm>
            <a:off x="6526800" y="2444475"/>
            <a:ext cx="0" cy="297000"/>
          </a:xfrm>
          <a:prstGeom prst="straightConnector1">
            <a:avLst/>
          </a:prstGeom>
          <a:noFill/>
          <a:ln cap="flat" cmpd="sng" w="9525">
            <a:solidFill>
              <a:schemeClr val="dk2"/>
            </a:solidFill>
            <a:prstDash val="solid"/>
            <a:round/>
            <a:headEnd len="med" w="med" type="none"/>
            <a:tailEnd len="med" w="med" type="none"/>
          </a:ln>
        </p:spPr>
      </p:cxnSp>
      <p:sp>
        <p:nvSpPr>
          <p:cNvPr id="186" name="Google Shape;186;p32"/>
          <p:cNvSpPr/>
          <p:nvPr/>
        </p:nvSpPr>
        <p:spPr>
          <a:xfrm>
            <a:off x="468288" y="442019"/>
            <a:ext cx="3973500" cy="445800"/>
          </a:xfrm>
          <a:prstGeom prst="rect">
            <a:avLst/>
          </a:prstGeom>
          <a:noFill/>
          <a:ln>
            <a:noFill/>
          </a:ln>
        </p:spPr>
        <p:txBody>
          <a:bodyPr anchorCtr="0" anchor="t" bIns="0" lIns="0" spcFirstLastPara="1" rIns="0" wrap="square" tIns="0">
            <a:noAutofit/>
          </a:bodyPr>
          <a:lstStyle/>
          <a:p>
            <a:pPr indent="0" lvl="0" marL="0" marR="0" rtl="0" algn="l">
              <a:lnSpc>
                <a:spcPct val="125842"/>
              </a:lnSpc>
              <a:spcBef>
                <a:spcPts val="0"/>
              </a:spcBef>
              <a:spcAft>
                <a:spcPts val="0"/>
              </a:spcAft>
              <a:buClr>
                <a:srgbClr val="FFB393"/>
              </a:buClr>
              <a:buSzPts val="2800"/>
              <a:buFont typeface="Brygada 1918"/>
              <a:buNone/>
            </a:pPr>
            <a:r>
              <a:rPr b="1" lang="en" sz="2800">
                <a:solidFill>
                  <a:srgbClr val="980000"/>
                </a:solidFill>
                <a:latin typeface="Times New Roman"/>
                <a:ea typeface="Times New Roman"/>
                <a:cs typeface="Times New Roman"/>
                <a:sym typeface="Times New Roman"/>
              </a:rPr>
              <a:t>Flowchart of Operation</a:t>
            </a:r>
            <a:endParaRPr sz="2800">
              <a:solidFill>
                <a:srgbClr val="980000"/>
              </a:solidFill>
              <a:latin typeface="Times New Roman"/>
              <a:ea typeface="Times New Roman"/>
              <a:cs typeface="Times New Roman"/>
              <a:sym typeface="Times New Roman"/>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3"/>
          <p:cNvSpPr txBox="1"/>
          <p:nvPr/>
        </p:nvSpPr>
        <p:spPr>
          <a:xfrm>
            <a:off x="311700" y="198425"/>
            <a:ext cx="4260300" cy="608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sz="2800">
                <a:solidFill>
                  <a:srgbClr val="000000"/>
                </a:solidFill>
              </a:rPr>
              <a:t>2D Product Sketches</a:t>
            </a:r>
            <a:endParaRPr sz="2800">
              <a:solidFill>
                <a:srgbClr val="000000"/>
              </a:solidFill>
            </a:endParaRPr>
          </a:p>
        </p:txBody>
      </p:sp>
      <p:pic>
        <p:nvPicPr>
          <p:cNvPr id="192" name="Google Shape;192;p33"/>
          <p:cNvPicPr preferRelativeResize="0"/>
          <p:nvPr/>
        </p:nvPicPr>
        <p:blipFill>
          <a:blip r:embed="rId3">
            <a:alphaModFix/>
          </a:blip>
          <a:stretch>
            <a:fillRect/>
          </a:stretch>
        </p:blipFill>
        <p:spPr>
          <a:xfrm rot="-5400000">
            <a:off x="2441587" y="-375013"/>
            <a:ext cx="4094826" cy="65041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4"/>
          <p:cNvSpPr txBox="1"/>
          <p:nvPr/>
        </p:nvSpPr>
        <p:spPr>
          <a:xfrm>
            <a:off x="311700" y="198425"/>
            <a:ext cx="4260300" cy="608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sz="2800">
                <a:solidFill>
                  <a:srgbClr val="000000"/>
                </a:solidFill>
              </a:rPr>
              <a:t>3D Product Sketches</a:t>
            </a:r>
            <a:endParaRPr sz="2800">
              <a:solidFill>
                <a:srgbClr val="000000"/>
              </a:solidFill>
            </a:endParaRPr>
          </a:p>
        </p:txBody>
      </p:sp>
      <p:pic>
        <p:nvPicPr>
          <p:cNvPr id="198" name="Google Shape;198;p34"/>
          <p:cNvPicPr preferRelativeResize="0"/>
          <p:nvPr/>
        </p:nvPicPr>
        <p:blipFill>
          <a:blip r:embed="rId3">
            <a:alphaModFix/>
          </a:blip>
          <a:stretch>
            <a:fillRect/>
          </a:stretch>
        </p:blipFill>
        <p:spPr>
          <a:xfrm>
            <a:off x="1118050" y="807125"/>
            <a:ext cx="2986050" cy="1814575"/>
          </a:xfrm>
          <a:prstGeom prst="rect">
            <a:avLst/>
          </a:prstGeom>
          <a:noFill/>
          <a:ln>
            <a:noFill/>
          </a:ln>
        </p:spPr>
      </p:pic>
      <p:pic>
        <p:nvPicPr>
          <p:cNvPr id="199" name="Google Shape;199;p34"/>
          <p:cNvPicPr preferRelativeResize="0"/>
          <p:nvPr/>
        </p:nvPicPr>
        <p:blipFill>
          <a:blip r:embed="rId4">
            <a:alphaModFix/>
          </a:blip>
          <a:stretch>
            <a:fillRect/>
          </a:stretch>
        </p:blipFill>
        <p:spPr>
          <a:xfrm>
            <a:off x="5158525" y="807125"/>
            <a:ext cx="2986076" cy="1747850"/>
          </a:xfrm>
          <a:prstGeom prst="rect">
            <a:avLst/>
          </a:prstGeom>
          <a:noFill/>
          <a:ln>
            <a:noFill/>
          </a:ln>
        </p:spPr>
      </p:pic>
      <p:pic>
        <p:nvPicPr>
          <p:cNvPr id="200" name="Google Shape;200;p34"/>
          <p:cNvPicPr preferRelativeResize="0"/>
          <p:nvPr/>
        </p:nvPicPr>
        <p:blipFill>
          <a:blip r:embed="rId5">
            <a:alphaModFix/>
          </a:blip>
          <a:stretch>
            <a:fillRect/>
          </a:stretch>
        </p:blipFill>
        <p:spPr>
          <a:xfrm>
            <a:off x="5289450" y="2899250"/>
            <a:ext cx="2855150" cy="1600950"/>
          </a:xfrm>
          <a:prstGeom prst="rect">
            <a:avLst/>
          </a:prstGeom>
          <a:noFill/>
          <a:ln>
            <a:noFill/>
          </a:ln>
        </p:spPr>
      </p:pic>
      <p:pic>
        <p:nvPicPr>
          <p:cNvPr id="201" name="Google Shape;201;p34"/>
          <p:cNvPicPr preferRelativeResize="0"/>
          <p:nvPr/>
        </p:nvPicPr>
        <p:blipFill rotWithShape="1">
          <a:blip r:embed="rId6">
            <a:alphaModFix/>
          </a:blip>
          <a:srcRect b="5034" l="9336" r="9336" t="13638"/>
          <a:stretch/>
        </p:blipFill>
        <p:spPr>
          <a:xfrm>
            <a:off x="1118050" y="2898350"/>
            <a:ext cx="2986075" cy="16780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5"/>
          <p:cNvSpPr txBox="1"/>
          <p:nvPr/>
        </p:nvSpPr>
        <p:spPr>
          <a:xfrm>
            <a:off x="311700" y="64025"/>
            <a:ext cx="39213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latin typeface="Times New Roman"/>
                <a:ea typeface="Times New Roman"/>
                <a:cs typeface="Times New Roman"/>
                <a:sym typeface="Times New Roman"/>
              </a:rPr>
              <a:t>List of Components</a:t>
            </a:r>
            <a:endParaRPr sz="2800">
              <a:solidFill>
                <a:srgbClr val="000000"/>
              </a:solidFill>
              <a:latin typeface="Times New Roman"/>
              <a:ea typeface="Times New Roman"/>
              <a:cs typeface="Times New Roman"/>
              <a:sym typeface="Times New Roman"/>
            </a:endParaRPr>
          </a:p>
        </p:txBody>
      </p:sp>
      <p:sp>
        <p:nvSpPr>
          <p:cNvPr id="207" name="Google Shape;207;p35"/>
          <p:cNvSpPr txBox="1"/>
          <p:nvPr/>
        </p:nvSpPr>
        <p:spPr>
          <a:xfrm>
            <a:off x="381000" y="457200"/>
            <a:ext cx="6292800" cy="478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Arduino Board</a:t>
            </a:r>
            <a:r>
              <a:rPr lang="en" sz="1300">
                <a:solidFill>
                  <a:schemeClr val="dk1"/>
                </a:solidFill>
                <a:latin typeface="Times New Roman"/>
                <a:ea typeface="Times New Roman"/>
                <a:cs typeface="Times New Roman"/>
                <a:sym typeface="Times New Roman"/>
              </a:rPr>
              <a:t> – Acts as the microcontroller to process sensor inputs and control outputs.</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Buzzer</a:t>
            </a:r>
            <a:r>
              <a:rPr lang="en" sz="1300">
                <a:solidFill>
                  <a:schemeClr val="dk1"/>
                </a:solidFill>
                <a:latin typeface="Times New Roman"/>
                <a:ea typeface="Times New Roman"/>
                <a:cs typeface="Times New Roman"/>
                <a:sym typeface="Times New Roman"/>
              </a:rPr>
              <a:t> – Alerts the user when the whistle is detected.</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Microphone Sensor</a:t>
            </a:r>
            <a:r>
              <a:rPr lang="en" sz="1300">
                <a:solidFill>
                  <a:schemeClr val="dk1"/>
                </a:solidFill>
                <a:latin typeface="Times New Roman"/>
                <a:ea typeface="Times New Roman"/>
                <a:cs typeface="Times New Roman"/>
                <a:sym typeface="Times New Roman"/>
              </a:rPr>
              <a:t> – Detects the sound of the pressure cooker whistle.</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LCD I2C Display</a:t>
            </a:r>
            <a:r>
              <a:rPr lang="en" sz="1300">
                <a:solidFill>
                  <a:schemeClr val="dk1"/>
                </a:solidFill>
                <a:latin typeface="Times New Roman"/>
                <a:ea typeface="Times New Roman"/>
                <a:cs typeface="Times New Roman"/>
                <a:sym typeface="Times New Roman"/>
              </a:rPr>
              <a:t> – Displays the count of whistles and system status.</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Push Buttons</a:t>
            </a:r>
            <a:r>
              <a:rPr lang="en" sz="1300">
                <a:solidFill>
                  <a:schemeClr val="dk1"/>
                </a:solidFill>
                <a:latin typeface="Times New Roman"/>
                <a:ea typeface="Times New Roman"/>
                <a:cs typeface="Times New Roman"/>
                <a:sym typeface="Times New Roman"/>
              </a:rPr>
              <a:t> – Used for user input and system reset.</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Switch</a:t>
            </a:r>
            <a:r>
              <a:rPr lang="en" sz="1300">
                <a:solidFill>
                  <a:schemeClr val="dk1"/>
                </a:solidFill>
                <a:latin typeface="Times New Roman"/>
                <a:ea typeface="Times New Roman"/>
                <a:cs typeface="Times New Roman"/>
                <a:sym typeface="Times New Roman"/>
              </a:rPr>
              <a:t> – Allows manual control of the system (ON/OFF).</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Boost Converter</a:t>
            </a:r>
            <a:r>
              <a:rPr lang="en" sz="1300">
                <a:solidFill>
                  <a:schemeClr val="dk1"/>
                </a:solidFill>
                <a:latin typeface="Times New Roman"/>
                <a:ea typeface="Times New Roman"/>
                <a:cs typeface="Times New Roman"/>
                <a:sym typeface="Times New Roman"/>
              </a:rPr>
              <a:t> – Regulates the power supply for stable operation.</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Jumper Wires</a:t>
            </a:r>
            <a:r>
              <a:rPr lang="en" sz="1300">
                <a:solidFill>
                  <a:schemeClr val="dk1"/>
                </a:solidFill>
                <a:latin typeface="Times New Roman"/>
                <a:ea typeface="Times New Roman"/>
                <a:cs typeface="Times New Roman"/>
                <a:sym typeface="Times New Roman"/>
              </a:rPr>
              <a:t> – Connects various components in the circuit.</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Relay Module</a:t>
            </a:r>
            <a:r>
              <a:rPr lang="en" sz="1300">
                <a:solidFill>
                  <a:schemeClr val="dk1"/>
                </a:solidFill>
                <a:latin typeface="Times New Roman"/>
                <a:ea typeface="Times New Roman"/>
                <a:cs typeface="Times New Roman"/>
                <a:sym typeface="Times New Roman"/>
              </a:rPr>
              <a:t> – Controls external appliances based on whistle count.</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3-Pin Plug</a:t>
            </a:r>
            <a:r>
              <a:rPr lang="en" sz="1300">
                <a:solidFill>
                  <a:schemeClr val="dk1"/>
                </a:solidFill>
                <a:latin typeface="Times New Roman"/>
                <a:ea typeface="Times New Roman"/>
                <a:cs typeface="Times New Roman"/>
                <a:sym typeface="Times New Roman"/>
              </a:rPr>
              <a:t> – Provides power connection to the system.</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Binding Wire</a:t>
            </a:r>
            <a:r>
              <a:rPr lang="en" sz="1300">
                <a:solidFill>
                  <a:schemeClr val="dk1"/>
                </a:solidFill>
                <a:latin typeface="Times New Roman"/>
                <a:ea typeface="Times New Roman"/>
                <a:cs typeface="Times New Roman"/>
                <a:sym typeface="Times New Roman"/>
              </a:rPr>
              <a:t> – Used for securing and organizing components.</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Boost Converter</a:t>
            </a:r>
            <a:r>
              <a:rPr lang="en" sz="1300">
                <a:solidFill>
                  <a:schemeClr val="dk1"/>
                </a:solidFill>
                <a:latin typeface="Times New Roman"/>
                <a:ea typeface="Times New Roman"/>
                <a:cs typeface="Times New Roman"/>
                <a:sym typeface="Times New Roman"/>
              </a:rPr>
              <a:t> – Regulates and steps up the power supply for stable operation.</a:t>
            </a:r>
            <a:endParaRPr sz="1500">
              <a:solidFill>
                <a:schemeClr val="dk1"/>
              </a:solidFill>
              <a:latin typeface="Times New Roman"/>
              <a:ea typeface="Times New Roman"/>
              <a:cs typeface="Times New Roman"/>
              <a:sym typeface="Times New Roman"/>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6"/>
          <p:cNvSpPr txBox="1"/>
          <p:nvPr/>
        </p:nvSpPr>
        <p:spPr>
          <a:xfrm>
            <a:off x="130750" y="178825"/>
            <a:ext cx="85206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solidFill>
                  <a:srgbClr val="000000"/>
                </a:solidFill>
                <a:latin typeface="Times New Roman"/>
                <a:ea typeface="Times New Roman"/>
                <a:cs typeface="Times New Roman"/>
                <a:sym typeface="Times New Roman"/>
              </a:rPr>
              <a:t>Mockup Design Hi fidelity</a:t>
            </a:r>
            <a:endParaRPr sz="2800">
              <a:solidFill>
                <a:srgbClr val="000000"/>
              </a:solidFill>
              <a:latin typeface="Times New Roman"/>
              <a:ea typeface="Times New Roman"/>
              <a:cs typeface="Times New Roman"/>
              <a:sym typeface="Times New Roman"/>
            </a:endParaRPr>
          </a:p>
        </p:txBody>
      </p:sp>
      <p:pic>
        <p:nvPicPr>
          <p:cNvPr id="213" name="Google Shape;213;p36"/>
          <p:cNvPicPr preferRelativeResize="0"/>
          <p:nvPr/>
        </p:nvPicPr>
        <p:blipFill>
          <a:blip r:embed="rId3">
            <a:alphaModFix/>
          </a:blip>
          <a:stretch>
            <a:fillRect/>
          </a:stretch>
        </p:blipFill>
        <p:spPr>
          <a:xfrm>
            <a:off x="304800" y="827725"/>
            <a:ext cx="4087176" cy="4087176"/>
          </a:xfrm>
          <a:prstGeom prst="rect">
            <a:avLst/>
          </a:prstGeom>
          <a:noFill/>
          <a:ln>
            <a:noFill/>
          </a:ln>
        </p:spPr>
      </p:pic>
      <p:pic>
        <p:nvPicPr>
          <p:cNvPr id="214" name="Google Shape;214;p36"/>
          <p:cNvPicPr preferRelativeResize="0"/>
          <p:nvPr/>
        </p:nvPicPr>
        <p:blipFill>
          <a:blip r:embed="rId4">
            <a:alphaModFix/>
          </a:blip>
          <a:stretch>
            <a:fillRect/>
          </a:stretch>
        </p:blipFill>
        <p:spPr>
          <a:xfrm>
            <a:off x="4696776" y="827725"/>
            <a:ext cx="4087176" cy="408717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7"/>
          <p:cNvSpPr txBox="1"/>
          <p:nvPr/>
        </p:nvSpPr>
        <p:spPr>
          <a:xfrm>
            <a:off x="228600" y="150575"/>
            <a:ext cx="4343400" cy="5811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sz="2800">
                <a:solidFill>
                  <a:srgbClr val="000000"/>
                </a:solidFill>
                <a:latin typeface="Times New Roman"/>
                <a:ea typeface="Times New Roman"/>
                <a:cs typeface="Times New Roman"/>
                <a:sym typeface="Times New Roman"/>
              </a:rPr>
              <a:t>Project learning</a:t>
            </a:r>
            <a:endParaRPr sz="2800">
              <a:solidFill>
                <a:srgbClr val="000000"/>
              </a:solidFill>
              <a:latin typeface="Times New Roman"/>
              <a:ea typeface="Times New Roman"/>
              <a:cs typeface="Times New Roman"/>
              <a:sym typeface="Times New Roman"/>
            </a:endParaRPr>
          </a:p>
        </p:txBody>
      </p:sp>
      <p:sp>
        <p:nvSpPr>
          <p:cNvPr id="220" name="Google Shape;220;p37"/>
          <p:cNvSpPr txBox="1"/>
          <p:nvPr/>
        </p:nvSpPr>
        <p:spPr>
          <a:xfrm>
            <a:off x="533400" y="519425"/>
            <a:ext cx="2189400" cy="46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6000"/>
                </a:solidFill>
                <a:latin typeface="Times New Roman"/>
                <a:ea typeface="Times New Roman"/>
                <a:cs typeface="Times New Roman"/>
                <a:sym typeface="Times New Roman"/>
              </a:rPr>
              <a:t>Project Impact</a:t>
            </a:r>
            <a:endParaRPr sz="1800">
              <a:solidFill>
                <a:srgbClr val="FF6000"/>
              </a:solidFill>
              <a:latin typeface="Times New Roman"/>
              <a:ea typeface="Times New Roman"/>
              <a:cs typeface="Times New Roman"/>
              <a:sym typeface="Times New Roman"/>
            </a:endParaRPr>
          </a:p>
        </p:txBody>
      </p:sp>
      <p:sp>
        <p:nvSpPr>
          <p:cNvPr id="221" name="Google Shape;221;p37"/>
          <p:cNvSpPr txBox="1"/>
          <p:nvPr/>
        </p:nvSpPr>
        <p:spPr>
          <a:xfrm>
            <a:off x="4972500" y="595625"/>
            <a:ext cx="2189400" cy="46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rgbClr val="FF6000"/>
                </a:solidFill>
                <a:latin typeface="Times New Roman"/>
                <a:ea typeface="Times New Roman"/>
                <a:cs typeface="Times New Roman"/>
                <a:sym typeface="Times New Roman"/>
              </a:rPr>
              <a:t>What I learnt</a:t>
            </a:r>
            <a:endParaRPr sz="1800">
              <a:solidFill>
                <a:srgbClr val="FF6000"/>
              </a:solidFill>
              <a:latin typeface="Times New Roman"/>
              <a:ea typeface="Times New Roman"/>
              <a:cs typeface="Times New Roman"/>
              <a:sym typeface="Times New Roman"/>
            </a:endParaRPr>
          </a:p>
        </p:txBody>
      </p:sp>
      <p:sp>
        <p:nvSpPr>
          <p:cNvPr id="222" name="Google Shape;222;p37"/>
          <p:cNvSpPr txBox="1"/>
          <p:nvPr/>
        </p:nvSpPr>
        <p:spPr>
          <a:xfrm>
            <a:off x="381000" y="914400"/>
            <a:ext cx="3811800" cy="41868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Enhanced Cooking Efficiency</a:t>
            </a:r>
            <a:r>
              <a:rPr lang="en" sz="1300">
                <a:solidFill>
                  <a:schemeClr val="dk1"/>
                </a:solidFill>
                <a:latin typeface="Times New Roman"/>
                <a:ea typeface="Times New Roman"/>
                <a:cs typeface="Times New Roman"/>
                <a:sym typeface="Times New Roman"/>
              </a:rPr>
              <a:t> – The Smart Cooker Whistle Counter with Auto Shut-Off eliminates the need for manual whistle counting, ensuring precise cooking</a:t>
            </a:r>
            <a:r>
              <a:rPr lang="en" sz="1300">
                <a:solidFill>
                  <a:schemeClr val="dk1"/>
                </a:solidFill>
                <a:latin typeface="Times New Roman"/>
                <a:ea typeface="Times New Roman"/>
                <a:cs typeface="Times New Roman"/>
                <a:sym typeface="Times New Roman"/>
              </a:rPr>
              <a:t>.</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Convenience &amp; Automation</a:t>
            </a:r>
            <a:r>
              <a:rPr lang="en" sz="1300">
                <a:solidFill>
                  <a:schemeClr val="dk1"/>
                </a:solidFill>
                <a:latin typeface="Times New Roman"/>
                <a:ea typeface="Times New Roman"/>
                <a:cs typeface="Times New Roman"/>
                <a:sym typeface="Times New Roman"/>
              </a:rPr>
              <a:t> – Users can rely on automated whistle detection and shut-off, reducing supervision time.</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Improved Safety</a:t>
            </a:r>
            <a:r>
              <a:rPr lang="en" sz="1300">
                <a:solidFill>
                  <a:schemeClr val="dk1"/>
                </a:solidFill>
                <a:latin typeface="Times New Roman"/>
                <a:ea typeface="Times New Roman"/>
                <a:cs typeface="Times New Roman"/>
                <a:sym typeface="Times New Roman"/>
              </a:rPr>
              <a:t> – Prevents risks of overcooking, gas wastage, and overheating, making cooking safer.</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Smart Home Integration</a:t>
            </a:r>
            <a:r>
              <a:rPr lang="en" sz="1300">
                <a:solidFill>
                  <a:schemeClr val="dk1"/>
                </a:solidFill>
                <a:latin typeface="Times New Roman"/>
                <a:ea typeface="Times New Roman"/>
                <a:cs typeface="Times New Roman"/>
                <a:sym typeface="Times New Roman"/>
              </a:rPr>
              <a:t> – Potential for future compatibility with IoT and voice assistants for a seamless kitchen experience.</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Energy &amp; Cost Savings</a:t>
            </a:r>
            <a:r>
              <a:rPr lang="en" sz="1300">
                <a:solidFill>
                  <a:schemeClr val="dk1"/>
                </a:solidFill>
                <a:latin typeface="Times New Roman"/>
                <a:ea typeface="Times New Roman"/>
                <a:cs typeface="Times New Roman"/>
                <a:sym typeface="Times New Roman"/>
              </a:rPr>
              <a:t> – Reduces gas or electricity usage by automatically stopping cooking at the right time.</a:t>
            </a:r>
            <a:endParaRPr sz="1300">
              <a:solidFill>
                <a:schemeClr val="dk1"/>
              </a:solidFill>
              <a:latin typeface="Times New Roman"/>
              <a:ea typeface="Times New Roman"/>
              <a:cs typeface="Times New Roman"/>
              <a:sym typeface="Times New Roman"/>
            </a:endParaRPr>
          </a:p>
        </p:txBody>
      </p:sp>
      <p:sp>
        <p:nvSpPr>
          <p:cNvPr id="223" name="Google Shape;223;p37"/>
          <p:cNvSpPr txBox="1"/>
          <p:nvPr/>
        </p:nvSpPr>
        <p:spPr>
          <a:xfrm>
            <a:off x="4648200" y="1066800"/>
            <a:ext cx="4082100" cy="39867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IoT &amp; Sensor Implementation</a:t>
            </a:r>
            <a:r>
              <a:rPr lang="en" sz="1300">
                <a:solidFill>
                  <a:schemeClr val="dk1"/>
                </a:solidFill>
                <a:latin typeface="Times New Roman"/>
                <a:ea typeface="Times New Roman"/>
                <a:cs typeface="Times New Roman"/>
                <a:sym typeface="Times New Roman"/>
              </a:rPr>
              <a:t> – Worked with microphone sensors, buzzers, and relay modules for whistle detection.</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Embedded System Programming</a:t>
            </a:r>
            <a:r>
              <a:rPr lang="en" sz="1300">
                <a:solidFill>
                  <a:schemeClr val="dk1"/>
                </a:solidFill>
                <a:latin typeface="Times New Roman"/>
                <a:ea typeface="Times New Roman"/>
                <a:cs typeface="Times New Roman"/>
                <a:sym typeface="Times New Roman"/>
              </a:rPr>
              <a:t> – Developed automation logic for whistle counting and shut-off using microcontrollers.</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Product Optimization</a:t>
            </a:r>
            <a:r>
              <a:rPr lang="en" sz="1300">
                <a:solidFill>
                  <a:schemeClr val="dk1"/>
                </a:solidFill>
                <a:latin typeface="Times New Roman"/>
                <a:ea typeface="Times New Roman"/>
                <a:cs typeface="Times New Roman"/>
                <a:sym typeface="Times New Roman"/>
              </a:rPr>
              <a:t> – Enhanced accuracy and efficiency of the system to ensure reliable performance.</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User-Centered Design</a:t>
            </a:r>
            <a:r>
              <a:rPr lang="en" sz="1300">
                <a:solidFill>
                  <a:schemeClr val="dk1"/>
                </a:solidFill>
                <a:latin typeface="Times New Roman"/>
                <a:ea typeface="Times New Roman"/>
                <a:cs typeface="Times New Roman"/>
                <a:sym typeface="Times New Roman"/>
              </a:rPr>
              <a:t> – Focused on ease of use, compatibility with various cookers, and affordability.</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Char char="●"/>
            </a:pPr>
            <a:r>
              <a:rPr b="1" lang="en" sz="1300">
                <a:solidFill>
                  <a:schemeClr val="dk1"/>
                </a:solidFill>
                <a:latin typeface="Times New Roman"/>
                <a:ea typeface="Times New Roman"/>
                <a:cs typeface="Times New Roman"/>
                <a:sym typeface="Times New Roman"/>
              </a:rPr>
              <a:t>Market Research &amp; Feasibility</a:t>
            </a:r>
            <a:r>
              <a:rPr lang="en" sz="1300">
                <a:solidFill>
                  <a:schemeClr val="dk1"/>
                </a:solidFill>
                <a:latin typeface="Times New Roman"/>
                <a:ea typeface="Times New Roman"/>
                <a:cs typeface="Times New Roman"/>
                <a:sym typeface="Times New Roman"/>
              </a:rPr>
              <a:t> – Analyzed market demand, pricing, and potential consumer adoption of smart cooking solutions.</a:t>
            </a:r>
            <a:endParaRPr sz="1300">
              <a:solidFill>
                <a:schemeClr val="dk1"/>
              </a:solidFill>
              <a:latin typeface="Times New Roman"/>
              <a:ea typeface="Times New Roman"/>
              <a:cs typeface="Times New Roman"/>
              <a:sym typeface="Times New Roman"/>
            </a:endParaRPr>
          </a:p>
        </p:txBody>
      </p:sp>
      <p:cxnSp>
        <p:nvCxnSpPr>
          <p:cNvPr id="224" name="Google Shape;224;p37"/>
          <p:cNvCxnSpPr/>
          <p:nvPr/>
        </p:nvCxnSpPr>
        <p:spPr>
          <a:xfrm>
            <a:off x="4469300" y="905750"/>
            <a:ext cx="20400" cy="395490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8"/>
          <p:cNvSpPr txBox="1"/>
          <p:nvPr/>
        </p:nvSpPr>
        <p:spPr>
          <a:xfrm>
            <a:off x="533400" y="1143000"/>
            <a:ext cx="81414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Claim:</a:t>
            </a:r>
            <a:r>
              <a:rPr lang="en" sz="1300">
                <a:solidFill>
                  <a:schemeClr val="dk1"/>
                </a:solidFill>
                <a:latin typeface="Times New Roman"/>
                <a:ea typeface="Times New Roman"/>
                <a:cs typeface="Times New Roman"/>
                <a:sym typeface="Times New Roman"/>
              </a:rPr>
              <a:t> Wherein the system incorporates a </a:t>
            </a:r>
            <a:r>
              <a:rPr b="1" lang="en" sz="1300">
                <a:solidFill>
                  <a:schemeClr val="dk1"/>
                </a:solidFill>
                <a:latin typeface="Times New Roman"/>
                <a:ea typeface="Times New Roman"/>
                <a:cs typeface="Times New Roman"/>
                <a:sym typeface="Times New Roman"/>
              </a:rPr>
              <a:t>microphone sensor</a:t>
            </a:r>
            <a:r>
              <a:rPr lang="en" sz="1300">
                <a:solidFill>
                  <a:schemeClr val="dk1"/>
                </a:solidFill>
                <a:latin typeface="Times New Roman"/>
                <a:ea typeface="Times New Roman"/>
                <a:cs typeface="Times New Roman"/>
                <a:sym typeface="Times New Roman"/>
              </a:rPr>
              <a:t> to detect whistle sounds, ensuring precise whistle counting for accurate cooking time.</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Claim:</a:t>
            </a:r>
            <a:r>
              <a:rPr lang="en" sz="1300">
                <a:solidFill>
                  <a:schemeClr val="dk1"/>
                </a:solidFill>
                <a:latin typeface="Times New Roman"/>
                <a:ea typeface="Times New Roman"/>
                <a:cs typeface="Times New Roman"/>
                <a:sym typeface="Times New Roman"/>
              </a:rPr>
              <a:t> Wherein the </a:t>
            </a:r>
            <a:r>
              <a:rPr b="1" lang="en" sz="1300">
                <a:solidFill>
                  <a:schemeClr val="dk1"/>
                </a:solidFill>
                <a:latin typeface="Times New Roman"/>
                <a:ea typeface="Times New Roman"/>
                <a:cs typeface="Times New Roman"/>
                <a:sym typeface="Times New Roman"/>
              </a:rPr>
              <a:t>relay module</a:t>
            </a:r>
            <a:r>
              <a:rPr lang="en" sz="1300">
                <a:solidFill>
                  <a:schemeClr val="dk1"/>
                </a:solidFill>
                <a:latin typeface="Times New Roman"/>
                <a:ea typeface="Times New Roman"/>
                <a:cs typeface="Times New Roman"/>
                <a:sym typeface="Times New Roman"/>
              </a:rPr>
              <a:t> automatically triggers the shut-off mechanism after the desired whistle count, preventing overcooking and enhancing safety.</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Claim:</a:t>
            </a:r>
            <a:r>
              <a:rPr lang="en" sz="1300">
                <a:solidFill>
                  <a:schemeClr val="dk1"/>
                </a:solidFill>
                <a:latin typeface="Times New Roman"/>
                <a:ea typeface="Times New Roman"/>
                <a:cs typeface="Times New Roman"/>
                <a:sym typeface="Times New Roman"/>
              </a:rPr>
              <a:t> Wherein an integrated </a:t>
            </a:r>
            <a:r>
              <a:rPr b="1" lang="en" sz="1300">
                <a:solidFill>
                  <a:schemeClr val="dk1"/>
                </a:solidFill>
                <a:latin typeface="Times New Roman"/>
                <a:ea typeface="Times New Roman"/>
                <a:cs typeface="Times New Roman"/>
                <a:sym typeface="Times New Roman"/>
              </a:rPr>
              <a:t>LCD screen</a:t>
            </a:r>
            <a:r>
              <a:rPr lang="en" sz="1300">
                <a:solidFill>
                  <a:schemeClr val="dk1"/>
                </a:solidFill>
                <a:latin typeface="Times New Roman"/>
                <a:ea typeface="Times New Roman"/>
                <a:cs typeface="Times New Roman"/>
                <a:sym typeface="Times New Roman"/>
              </a:rPr>
              <a:t> displays real-time whistle count and cooking status, providing users with clear cooking progress updates.</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Claim:</a:t>
            </a:r>
            <a:r>
              <a:rPr lang="en" sz="1300">
                <a:solidFill>
                  <a:schemeClr val="dk1"/>
                </a:solidFill>
                <a:latin typeface="Times New Roman"/>
                <a:ea typeface="Times New Roman"/>
                <a:cs typeface="Times New Roman"/>
                <a:sym typeface="Times New Roman"/>
              </a:rPr>
              <a:t> Wherein the </a:t>
            </a:r>
            <a:r>
              <a:rPr b="1" lang="en" sz="1300">
                <a:solidFill>
                  <a:schemeClr val="dk1"/>
                </a:solidFill>
                <a:latin typeface="Times New Roman"/>
                <a:ea typeface="Times New Roman"/>
                <a:cs typeface="Times New Roman"/>
                <a:sym typeface="Times New Roman"/>
              </a:rPr>
              <a:t>buzzer alert system</a:t>
            </a:r>
            <a:r>
              <a:rPr lang="en" sz="1300">
                <a:solidFill>
                  <a:schemeClr val="dk1"/>
                </a:solidFill>
                <a:latin typeface="Times New Roman"/>
                <a:ea typeface="Times New Roman"/>
                <a:cs typeface="Times New Roman"/>
                <a:sym typeface="Times New Roman"/>
              </a:rPr>
              <a:t> notifies the user upon reaching the pre-set whistle count, ensuring convenience and efficiency.</a:t>
            </a:r>
            <a:br>
              <a:rPr lang="en" sz="1300">
                <a:solidFill>
                  <a:schemeClr val="dk1"/>
                </a:solidFill>
                <a:latin typeface="Times New Roman"/>
                <a:ea typeface="Times New Roman"/>
                <a:cs typeface="Times New Roman"/>
                <a:sym typeface="Times New Roman"/>
              </a:rPr>
            </a:b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rPr b="1" lang="en" sz="1300">
                <a:solidFill>
                  <a:schemeClr val="dk1"/>
                </a:solidFill>
                <a:latin typeface="Times New Roman"/>
                <a:ea typeface="Times New Roman"/>
                <a:cs typeface="Times New Roman"/>
                <a:sym typeface="Times New Roman"/>
              </a:rPr>
              <a:t>Claim:</a:t>
            </a:r>
            <a:r>
              <a:rPr lang="en" sz="1300">
                <a:solidFill>
                  <a:schemeClr val="dk1"/>
                </a:solidFill>
                <a:latin typeface="Times New Roman"/>
                <a:ea typeface="Times New Roman"/>
                <a:cs typeface="Times New Roman"/>
                <a:sym typeface="Times New Roman"/>
              </a:rPr>
              <a:t> Wherein the system features a </a:t>
            </a:r>
            <a:r>
              <a:rPr b="1" lang="en" sz="1300">
                <a:solidFill>
                  <a:schemeClr val="dk1"/>
                </a:solidFill>
                <a:latin typeface="Times New Roman"/>
                <a:ea typeface="Times New Roman"/>
                <a:cs typeface="Times New Roman"/>
                <a:sym typeface="Times New Roman"/>
              </a:rPr>
              <a:t>calibration mode</a:t>
            </a:r>
            <a:r>
              <a:rPr lang="en" sz="1300">
                <a:solidFill>
                  <a:schemeClr val="dk1"/>
                </a:solidFill>
                <a:latin typeface="Times New Roman"/>
                <a:ea typeface="Times New Roman"/>
                <a:cs typeface="Times New Roman"/>
                <a:sym typeface="Times New Roman"/>
              </a:rPr>
              <a:t> allowing users to adjust sensitivity levels for different types of pressure cookers, improving compatibility.</a:t>
            </a:r>
            <a:endParaRPr sz="1300">
              <a:solidFill>
                <a:schemeClr val="dk1"/>
              </a:solidFill>
              <a:latin typeface="Times New Roman"/>
              <a:ea typeface="Times New Roman"/>
              <a:cs typeface="Times New Roman"/>
              <a:sym typeface="Times New Roman"/>
            </a:endParaRPr>
          </a:p>
        </p:txBody>
      </p:sp>
      <p:sp>
        <p:nvSpPr>
          <p:cNvPr id="230" name="Google Shape;230;p38"/>
          <p:cNvSpPr txBox="1"/>
          <p:nvPr/>
        </p:nvSpPr>
        <p:spPr>
          <a:xfrm>
            <a:off x="311700" y="198425"/>
            <a:ext cx="4260300" cy="608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sz="2800">
                <a:solidFill>
                  <a:srgbClr val="000000"/>
                </a:solidFill>
                <a:latin typeface="Times New Roman"/>
                <a:ea typeface="Times New Roman"/>
                <a:cs typeface="Times New Roman"/>
                <a:sym typeface="Times New Roman"/>
              </a:rPr>
              <a:t>Product Design Patent</a:t>
            </a:r>
            <a:endParaRPr sz="2800">
              <a:solidFill>
                <a:srgbClr val="000000"/>
              </a:solidFill>
              <a:latin typeface="Times New Roman"/>
              <a:ea typeface="Times New Roman"/>
              <a:cs typeface="Times New Roman"/>
              <a:sym typeface="Times New Roman"/>
            </a:endParaRPr>
          </a:p>
        </p:txBody>
      </p:sp>
      <p:sp>
        <p:nvSpPr>
          <p:cNvPr id="231" name="Google Shape;231;p38"/>
          <p:cNvSpPr txBox="1"/>
          <p:nvPr/>
        </p:nvSpPr>
        <p:spPr>
          <a:xfrm>
            <a:off x="386250" y="779800"/>
            <a:ext cx="2341800" cy="3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6000"/>
                </a:solidFill>
                <a:latin typeface="Times New Roman"/>
                <a:ea typeface="Times New Roman"/>
                <a:cs typeface="Times New Roman"/>
                <a:sym typeface="Times New Roman"/>
              </a:rPr>
              <a:t>PATENT </a:t>
            </a:r>
            <a:endParaRPr b="1">
              <a:solidFill>
                <a:srgbClr val="FF6000"/>
              </a:solidFill>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9"/>
          <p:cNvSpPr txBox="1"/>
          <p:nvPr/>
        </p:nvSpPr>
        <p:spPr>
          <a:xfrm>
            <a:off x="0" y="1066800"/>
            <a:ext cx="3000000" cy="40665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20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User Feedback Integration – Gather insights from initial users and refine features for better performance.</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Sensor Calibration – Fine-tune the microphone sensor to accurately detect different pressure cooker whistles.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Energy Efficiency Optimization – Improve the relay module function to minimize power consumption.</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Material Selection – Ensure durable and heat-resistant materials for long-lasting use.</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User Interface Enhancement – Optimize the LCD screen layout for better readability and usability.</a:t>
            </a:r>
            <a:endParaRPr sz="1300">
              <a:solidFill>
                <a:schemeClr val="dk1"/>
              </a:solidFill>
              <a:latin typeface="Times New Roman"/>
              <a:ea typeface="Times New Roman"/>
              <a:cs typeface="Times New Roman"/>
              <a:sym typeface="Times New Roman"/>
            </a:endParaRPr>
          </a:p>
        </p:txBody>
      </p:sp>
      <p:cxnSp>
        <p:nvCxnSpPr>
          <p:cNvPr id="237" name="Google Shape;237;p39"/>
          <p:cNvCxnSpPr/>
          <p:nvPr/>
        </p:nvCxnSpPr>
        <p:spPr>
          <a:xfrm>
            <a:off x="3079875" y="949400"/>
            <a:ext cx="24900" cy="4056600"/>
          </a:xfrm>
          <a:prstGeom prst="straightConnector1">
            <a:avLst/>
          </a:prstGeom>
          <a:noFill/>
          <a:ln cap="flat" cmpd="sng" w="9525">
            <a:solidFill>
              <a:schemeClr val="dk2"/>
            </a:solidFill>
            <a:prstDash val="solid"/>
            <a:round/>
            <a:headEnd len="med" w="med" type="none"/>
            <a:tailEnd len="med" w="med" type="none"/>
          </a:ln>
        </p:spPr>
      </p:cxnSp>
      <p:cxnSp>
        <p:nvCxnSpPr>
          <p:cNvPr id="238" name="Google Shape;238;p39"/>
          <p:cNvCxnSpPr/>
          <p:nvPr/>
        </p:nvCxnSpPr>
        <p:spPr>
          <a:xfrm>
            <a:off x="6259275" y="891075"/>
            <a:ext cx="16200" cy="4163700"/>
          </a:xfrm>
          <a:prstGeom prst="straightConnector1">
            <a:avLst/>
          </a:prstGeom>
          <a:noFill/>
          <a:ln cap="flat" cmpd="sng" w="9525">
            <a:solidFill>
              <a:schemeClr val="dk2"/>
            </a:solidFill>
            <a:prstDash val="solid"/>
            <a:round/>
            <a:headEnd len="med" w="med" type="none"/>
            <a:tailEnd len="med" w="med" type="none"/>
          </a:ln>
        </p:spPr>
      </p:cxnSp>
      <p:sp>
        <p:nvSpPr>
          <p:cNvPr id="239" name="Google Shape;239;p39"/>
          <p:cNvSpPr txBox="1"/>
          <p:nvPr/>
        </p:nvSpPr>
        <p:spPr>
          <a:xfrm>
            <a:off x="3180950" y="836400"/>
            <a:ext cx="3000000" cy="42969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30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Prototype Development – Assemble the microcontroller, microphone sensor, relay module, buzzer, and LCD screen into a working model.</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Functionality Testing – Validate accurate whistle detection and auto shut-off reliability.</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Real-World Simulation – Test the product with different pressure cookers, heat levels, and environments.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Durability Testing – Assess long-term performance under repeated cooking cycles.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User Experience Trials – Gather feedback from testers and make necessary adjustments.</a:t>
            </a:r>
            <a:endParaRPr sz="1300">
              <a:solidFill>
                <a:schemeClr val="dk1"/>
              </a:solidFill>
              <a:latin typeface="Times New Roman"/>
              <a:ea typeface="Times New Roman"/>
              <a:cs typeface="Times New Roman"/>
              <a:sym typeface="Times New Roman"/>
            </a:endParaRPr>
          </a:p>
        </p:txBody>
      </p:sp>
      <p:sp>
        <p:nvSpPr>
          <p:cNvPr id="240" name="Google Shape;240;p39"/>
          <p:cNvSpPr txBox="1"/>
          <p:nvPr/>
        </p:nvSpPr>
        <p:spPr>
          <a:xfrm>
            <a:off x="6324600" y="762000"/>
            <a:ext cx="2751900" cy="45270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30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Technical Documentation – Create detailed circuit diagrams, wiring instructions, and user manuals.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Regulatory Compliance – Ensure adherence to kitchen appliance safety standards and IoT device regulations.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Patent Filing – Secure intellectual property rights for unique design and functionality.</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Quality Assurance Reports – Document all testing results and improvements.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AutoNum type="arabicPeriod"/>
            </a:pPr>
            <a:r>
              <a:rPr lang="en" sz="1300">
                <a:solidFill>
                  <a:schemeClr val="dk1"/>
                </a:solidFill>
                <a:latin typeface="Times New Roman"/>
                <a:ea typeface="Times New Roman"/>
                <a:cs typeface="Times New Roman"/>
                <a:sym typeface="Times New Roman"/>
              </a:rPr>
              <a:t>Market Readiness Assessment  Prepare the product for mass production and commercial launch.</a:t>
            </a:r>
            <a:endParaRPr sz="1300">
              <a:solidFill>
                <a:schemeClr val="dk1"/>
              </a:solidFill>
              <a:latin typeface="Times New Roman"/>
              <a:ea typeface="Times New Roman"/>
              <a:cs typeface="Times New Roman"/>
              <a:sym typeface="Times New Roman"/>
            </a:endParaRPr>
          </a:p>
        </p:txBody>
      </p:sp>
      <p:sp>
        <p:nvSpPr>
          <p:cNvPr id="241" name="Google Shape;241;p39"/>
          <p:cNvSpPr txBox="1"/>
          <p:nvPr/>
        </p:nvSpPr>
        <p:spPr>
          <a:xfrm>
            <a:off x="152400" y="152400"/>
            <a:ext cx="23925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800">
                <a:solidFill>
                  <a:schemeClr val="dk1"/>
                </a:solidFill>
                <a:latin typeface="Times New Roman"/>
                <a:ea typeface="Times New Roman"/>
                <a:cs typeface="Times New Roman"/>
                <a:sym typeface="Times New Roman"/>
              </a:rPr>
              <a:t>Next Steps</a:t>
            </a:r>
            <a:endParaRPr sz="2800">
              <a:solidFill>
                <a:schemeClr val="dk1"/>
              </a:solidFill>
              <a:latin typeface="Times New Roman"/>
              <a:ea typeface="Times New Roman"/>
              <a:cs typeface="Times New Roman"/>
              <a:sym typeface="Times New Roman"/>
            </a:endParaRPr>
          </a:p>
        </p:txBody>
      </p:sp>
      <p:sp>
        <p:nvSpPr>
          <p:cNvPr id="242" name="Google Shape;242;p39"/>
          <p:cNvSpPr txBox="1"/>
          <p:nvPr/>
        </p:nvSpPr>
        <p:spPr>
          <a:xfrm>
            <a:off x="228600" y="685800"/>
            <a:ext cx="2502900" cy="415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chemeClr val="dk1"/>
                </a:solidFill>
                <a:highlight>
                  <a:schemeClr val="lt1"/>
                </a:highlight>
                <a:latin typeface="Times New Roman"/>
                <a:ea typeface="Times New Roman"/>
                <a:cs typeface="Times New Roman"/>
                <a:sym typeface="Times New Roman"/>
              </a:rPr>
              <a:t>Step A:Product Refinement</a:t>
            </a:r>
            <a:endParaRPr/>
          </a:p>
        </p:txBody>
      </p:sp>
      <p:sp>
        <p:nvSpPr>
          <p:cNvPr id="243" name="Google Shape;243;p39"/>
          <p:cNvSpPr txBox="1"/>
          <p:nvPr/>
        </p:nvSpPr>
        <p:spPr>
          <a:xfrm>
            <a:off x="3124200" y="457200"/>
            <a:ext cx="3000000" cy="446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700">
                <a:solidFill>
                  <a:schemeClr val="dk1"/>
                </a:solidFill>
                <a:highlight>
                  <a:schemeClr val="lt1"/>
                </a:highlight>
                <a:latin typeface="Times New Roman"/>
                <a:ea typeface="Times New Roman"/>
                <a:cs typeface="Times New Roman"/>
                <a:sym typeface="Times New Roman"/>
              </a:rPr>
              <a:t>Step B: </a:t>
            </a:r>
            <a:r>
              <a:rPr b="1" lang="en" sz="1500">
                <a:solidFill>
                  <a:schemeClr val="dk1"/>
                </a:solidFill>
                <a:highlight>
                  <a:schemeClr val="lt1"/>
                </a:highlight>
                <a:latin typeface="Times New Roman"/>
                <a:ea typeface="Times New Roman"/>
                <a:cs typeface="Times New Roman"/>
                <a:sym typeface="Times New Roman"/>
              </a:rPr>
              <a:t>Prototyping and Testing</a:t>
            </a:r>
            <a:endParaRPr/>
          </a:p>
        </p:txBody>
      </p:sp>
      <p:sp>
        <p:nvSpPr>
          <p:cNvPr id="244" name="Google Shape;244;p39"/>
          <p:cNvSpPr txBox="1"/>
          <p:nvPr/>
        </p:nvSpPr>
        <p:spPr>
          <a:xfrm>
            <a:off x="6324600" y="228600"/>
            <a:ext cx="2502900" cy="681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b="1" lang="en" sz="1500">
                <a:solidFill>
                  <a:schemeClr val="dk1"/>
                </a:solidFill>
                <a:highlight>
                  <a:schemeClr val="lt1"/>
                </a:highlight>
                <a:latin typeface="Times New Roman"/>
                <a:ea typeface="Times New Roman"/>
                <a:cs typeface="Times New Roman"/>
                <a:sym typeface="Times New Roman"/>
              </a:rPr>
              <a:t>Step C: Documentation and Compliance</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40"/>
          <p:cNvSpPr txBox="1"/>
          <p:nvPr/>
        </p:nvSpPr>
        <p:spPr>
          <a:xfrm>
            <a:off x="533400" y="381000"/>
            <a:ext cx="4694700" cy="4464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1400"/>
              </a:spcBef>
              <a:spcAft>
                <a:spcPts val="0"/>
              </a:spcAft>
              <a:buNone/>
            </a:pPr>
            <a:r>
              <a:rPr b="1" lang="en" sz="1700">
                <a:solidFill>
                  <a:schemeClr val="dk1"/>
                </a:solidFill>
                <a:latin typeface="Times New Roman"/>
                <a:ea typeface="Times New Roman"/>
                <a:cs typeface="Times New Roman"/>
                <a:sym typeface="Times New Roman"/>
              </a:rPr>
              <a:t>Step D: Automation and Software Integration</a:t>
            </a:r>
            <a:endParaRPr/>
          </a:p>
        </p:txBody>
      </p:sp>
      <p:sp>
        <p:nvSpPr>
          <p:cNvPr id="250" name="Google Shape;250;p40"/>
          <p:cNvSpPr txBox="1"/>
          <p:nvPr/>
        </p:nvSpPr>
        <p:spPr>
          <a:xfrm>
            <a:off x="533400" y="762000"/>
            <a:ext cx="7834800" cy="2455800"/>
          </a:xfrm>
          <a:prstGeom prst="rect">
            <a:avLst/>
          </a:prstGeom>
          <a:noFill/>
          <a:ln>
            <a:noFill/>
          </a:ln>
        </p:spPr>
        <p:txBody>
          <a:bodyPr anchorCtr="0" anchor="t" bIns="91425" lIns="91425" spcFirstLastPara="1" rIns="91425" wrap="square" tIns="91425">
            <a:spAutoFit/>
          </a:bodyPr>
          <a:lstStyle/>
          <a:p>
            <a:pPr indent="-311150" lvl="0" marL="457200" rtl="0" algn="l">
              <a:lnSpc>
                <a:spcPct val="115000"/>
              </a:lnSpc>
              <a:spcBef>
                <a:spcPts val="110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Microcontroller Programming</a:t>
            </a:r>
            <a:r>
              <a:rPr lang="en" sz="1300">
                <a:solidFill>
                  <a:schemeClr val="dk1"/>
                </a:solidFill>
                <a:latin typeface="Times New Roman"/>
                <a:ea typeface="Times New Roman"/>
                <a:cs typeface="Times New Roman"/>
                <a:sym typeface="Times New Roman"/>
              </a:rPr>
              <a:t> – Develop and optimize firmware to control </a:t>
            </a:r>
            <a:r>
              <a:rPr b="1" lang="en" sz="1300">
                <a:solidFill>
                  <a:schemeClr val="dk1"/>
                </a:solidFill>
                <a:latin typeface="Times New Roman"/>
                <a:ea typeface="Times New Roman"/>
                <a:cs typeface="Times New Roman"/>
                <a:sym typeface="Times New Roman"/>
              </a:rPr>
              <a:t>relay module, sensors, buzzer, LCD screen, and switches</a:t>
            </a:r>
            <a:r>
              <a:rPr lang="en" sz="1300">
                <a:solidFill>
                  <a:schemeClr val="dk1"/>
                </a:solidFill>
                <a:latin typeface="Times New Roman"/>
                <a:ea typeface="Times New Roman"/>
                <a:cs typeface="Times New Roman"/>
                <a:sym typeface="Times New Roman"/>
              </a:rPr>
              <a:t> for seamless operation.</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Smart Whistle Counting</a:t>
            </a:r>
            <a:r>
              <a:rPr lang="en" sz="1300">
                <a:solidFill>
                  <a:schemeClr val="dk1"/>
                </a:solidFill>
                <a:latin typeface="Times New Roman"/>
                <a:ea typeface="Times New Roman"/>
                <a:cs typeface="Times New Roman"/>
                <a:sym typeface="Times New Roman"/>
              </a:rPr>
              <a:t> – Implement </a:t>
            </a:r>
            <a:r>
              <a:rPr b="1" lang="en" sz="1300">
                <a:solidFill>
                  <a:schemeClr val="dk1"/>
                </a:solidFill>
                <a:latin typeface="Times New Roman"/>
                <a:ea typeface="Times New Roman"/>
                <a:cs typeface="Times New Roman"/>
                <a:sym typeface="Times New Roman"/>
              </a:rPr>
              <a:t>microphone and vibration sensors</a:t>
            </a:r>
            <a:r>
              <a:rPr lang="en" sz="1300">
                <a:solidFill>
                  <a:schemeClr val="dk1"/>
                </a:solidFill>
                <a:latin typeface="Times New Roman"/>
                <a:ea typeface="Times New Roman"/>
                <a:cs typeface="Times New Roman"/>
                <a:sym typeface="Times New Roman"/>
              </a:rPr>
              <a:t> to accurately detect and count cooker whistles, reducing human error.</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Automatic Shut-Off Mechanism</a:t>
            </a:r>
            <a:r>
              <a:rPr lang="en" sz="1300">
                <a:solidFill>
                  <a:schemeClr val="dk1"/>
                </a:solidFill>
                <a:latin typeface="Times New Roman"/>
                <a:ea typeface="Times New Roman"/>
                <a:cs typeface="Times New Roman"/>
                <a:sym typeface="Times New Roman"/>
              </a:rPr>
              <a:t> – Use </a:t>
            </a:r>
            <a:r>
              <a:rPr b="1" lang="en" sz="1300">
                <a:solidFill>
                  <a:schemeClr val="dk1"/>
                </a:solidFill>
                <a:latin typeface="Times New Roman"/>
                <a:ea typeface="Times New Roman"/>
                <a:cs typeface="Times New Roman"/>
                <a:sym typeface="Times New Roman"/>
              </a:rPr>
              <a:t>relays and timers</a:t>
            </a:r>
            <a:r>
              <a:rPr lang="en" sz="1300">
                <a:solidFill>
                  <a:schemeClr val="dk1"/>
                </a:solidFill>
                <a:latin typeface="Times New Roman"/>
                <a:ea typeface="Times New Roman"/>
                <a:cs typeface="Times New Roman"/>
                <a:sym typeface="Times New Roman"/>
              </a:rPr>
              <a:t> to cut off the heat source once the desired whistle count is reached, preventing overcooking.</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Error Detection &amp; Alerts</a:t>
            </a:r>
            <a:r>
              <a:rPr lang="en" sz="1300">
                <a:solidFill>
                  <a:schemeClr val="dk1"/>
                </a:solidFill>
                <a:latin typeface="Times New Roman"/>
                <a:ea typeface="Times New Roman"/>
                <a:cs typeface="Times New Roman"/>
                <a:sym typeface="Times New Roman"/>
              </a:rPr>
              <a:t> – Integrate </a:t>
            </a:r>
            <a:r>
              <a:rPr b="1" lang="en" sz="1300">
                <a:solidFill>
                  <a:schemeClr val="dk1"/>
                </a:solidFill>
                <a:latin typeface="Times New Roman"/>
                <a:ea typeface="Times New Roman"/>
                <a:cs typeface="Times New Roman"/>
                <a:sym typeface="Times New Roman"/>
              </a:rPr>
              <a:t>buzzer notifications</a:t>
            </a:r>
            <a:r>
              <a:rPr lang="en" sz="1300">
                <a:solidFill>
                  <a:schemeClr val="dk1"/>
                </a:solidFill>
                <a:latin typeface="Times New Roman"/>
                <a:ea typeface="Times New Roman"/>
                <a:cs typeface="Times New Roman"/>
                <a:sym typeface="Times New Roman"/>
              </a:rPr>
              <a:t> and LCD display alerts for errors like sensor malfunctions or abnormal cooking conditions.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Connectivity &amp; Expansion (Optional)</a:t>
            </a:r>
            <a:r>
              <a:rPr lang="en" sz="1300">
                <a:solidFill>
                  <a:schemeClr val="dk1"/>
                </a:solidFill>
                <a:latin typeface="Times New Roman"/>
                <a:ea typeface="Times New Roman"/>
                <a:cs typeface="Times New Roman"/>
                <a:sym typeface="Times New Roman"/>
              </a:rPr>
              <a:t> – Enable </a:t>
            </a:r>
            <a:r>
              <a:rPr b="1" lang="en" sz="1300">
                <a:solidFill>
                  <a:schemeClr val="dk1"/>
                </a:solidFill>
                <a:latin typeface="Times New Roman"/>
                <a:ea typeface="Times New Roman"/>
                <a:cs typeface="Times New Roman"/>
                <a:sym typeface="Times New Roman"/>
              </a:rPr>
              <a:t>Bluetooth/Wi-Fi</a:t>
            </a:r>
            <a:r>
              <a:rPr lang="en" sz="1300">
                <a:solidFill>
                  <a:schemeClr val="dk1"/>
                </a:solidFill>
                <a:latin typeface="Times New Roman"/>
                <a:ea typeface="Times New Roman"/>
                <a:cs typeface="Times New Roman"/>
                <a:sym typeface="Times New Roman"/>
              </a:rPr>
              <a:t> integration for real-time monitoring, voice assistant support, and mobile app control</a:t>
            </a:r>
            <a:r>
              <a:rPr lang="en" sz="1300">
                <a:solidFill>
                  <a:schemeClr val="dk1"/>
                </a:solidFill>
                <a:latin typeface="Times New Roman"/>
                <a:ea typeface="Times New Roman"/>
                <a:cs typeface="Times New Roman"/>
                <a:sym typeface="Times New Roman"/>
              </a:rPr>
              <a:t>.</a:t>
            </a:r>
            <a:endParaRPr sz="1300">
              <a:solidFill>
                <a:schemeClr val="dk1"/>
              </a:solidFill>
              <a:latin typeface="Times New Roman"/>
              <a:ea typeface="Times New Roman"/>
              <a:cs typeface="Times New Roman"/>
              <a:sym typeface="Times New Roman"/>
            </a:endParaRPr>
          </a:p>
        </p:txBody>
      </p:sp>
      <p:sp>
        <p:nvSpPr>
          <p:cNvPr id="251" name="Google Shape;251;p40"/>
          <p:cNvSpPr txBox="1"/>
          <p:nvPr/>
        </p:nvSpPr>
        <p:spPr>
          <a:xfrm>
            <a:off x="381000" y="3124200"/>
            <a:ext cx="8210700" cy="19023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500">
                <a:solidFill>
                  <a:schemeClr val="dk1"/>
                </a:solidFill>
                <a:latin typeface="Times New Roman"/>
                <a:ea typeface="Times New Roman"/>
                <a:cs typeface="Times New Roman"/>
                <a:sym typeface="Times New Roman"/>
              </a:rPr>
              <a:t>Industry Certificates:</a:t>
            </a:r>
            <a:endParaRPr b="1" sz="1500">
              <a:solidFill>
                <a:schemeClr val="dk1"/>
              </a:solidFill>
              <a:latin typeface="Times New Roman"/>
              <a:ea typeface="Times New Roman"/>
              <a:cs typeface="Times New Roman"/>
              <a:sym typeface="Times New Roman"/>
            </a:endParaRPr>
          </a:p>
          <a:p>
            <a:pPr indent="-311150" lvl="0" marL="457200" rtl="0" algn="l">
              <a:spcBef>
                <a:spcPts val="400"/>
              </a:spcBef>
              <a:spcAft>
                <a:spcPts val="0"/>
              </a:spcAft>
              <a:buClr>
                <a:schemeClr val="dk1"/>
              </a:buClr>
              <a:buSzPts val="1300"/>
              <a:buFont typeface="Times New Roman"/>
              <a:buAutoNum type="arabicPeriod"/>
            </a:pPr>
            <a:r>
              <a:rPr b="1" lang="en" sz="1300">
                <a:solidFill>
                  <a:schemeClr val="dk1"/>
                </a:solidFill>
                <a:latin typeface="Times New Roman"/>
                <a:ea typeface="Times New Roman"/>
                <a:cs typeface="Times New Roman"/>
                <a:sym typeface="Times New Roman"/>
              </a:rPr>
              <a:t>CE Certification</a:t>
            </a:r>
            <a:r>
              <a:rPr lang="en" sz="1300">
                <a:solidFill>
                  <a:schemeClr val="dk1"/>
                </a:solidFill>
                <a:latin typeface="Times New Roman"/>
                <a:ea typeface="Times New Roman"/>
                <a:cs typeface="Times New Roman"/>
                <a:sym typeface="Times New Roman"/>
              </a:rPr>
              <a:t> – Compliance with European safety, health, and environmental requirements.</a:t>
            </a: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AutoNum type="arabicPeriod"/>
            </a:pPr>
            <a:r>
              <a:rPr b="1" lang="en" sz="1300">
                <a:solidFill>
                  <a:schemeClr val="dk1"/>
                </a:solidFill>
                <a:latin typeface="Times New Roman"/>
                <a:ea typeface="Times New Roman"/>
                <a:cs typeface="Times New Roman"/>
                <a:sym typeface="Times New Roman"/>
              </a:rPr>
              <a:t>FCC Certification</a:t>
            </a:r>
            <a:r>
              <a:rPr lang="en" sz="1300">
                <a:solidFill>
                  <a:schemeClr val="dk1"/>
                </a:solidFill>
                <a:latin typeface="Times New Roman"/>
                <a:ea typeface="Times New Roman"/>
                <a:cs typeface="Times New Roman"/>
                <a:sym typeface="Times New Roman"/>
              </a:rPr>
              <a:t> – Approval for electronic components to meet US communication regulations.</a:t>
            </a: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AutoNum type="arabicPeriod"/>
            </a:pPr>
            <a:r>
              <a:rPr b="1" lang="en" sz="1300">
                <a:solidFill>
                  <a:schemeClr val="dk1"/>
                </a:solidFill>
                <a:latin typeface="Times New Roman"/>
                <a:ea typeface="Times New Roman"/>
                <a:cs typeface="Times New Roman"/>
                <a:sym typeface="Times New Roman"/>
              </a:rPr>
              <a:t>BIS Certification (ISI Mark)</a:t>
            </a:r>
            <a:r>
              <a:rPr lang="en" sz="1300">
                <a:solidFill>
                  <a:schemeClr val="dk1"/>
                </a:solidFill>
                <a:latin typeface="Times New Roman"/>
                <a:ea typeface="Times New Roman"/>
                <a:cs typeface="Times New Roman"/>
                <a:sym typeface="Times New Roman"/>
              </a:rPr>
              <a:t> – Bureau of Indian Standards approval for product safety and quality.</a:t>
            </a: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AutoNum type="arabicPeriod"/>
            </a:pPr>
            <a:r>
              <a:rPr b="1" lang="en" sz="1300">
                <a:solidFill>
                  <a:schemeClr val="dk1"/>
                </a:solidFill>
                <a:latin typeface="Times New Roman"/>
                <a:ea typeface="Times New Roman"/>
                <a:cs typeface="Times New Roman"/>
                <a:sym typeface="Times New Roman"/>
              </a:rPr>
              <a:t>ROHS Certification</a:t>
            </a:r>
            <a:r>
              <a:rPr lang="en" sz="1300">
                <a:solidFill>
                  <a:schemeClr val="dk1"/>
                </a:solidFill>
                <a:latin typeface="Times New Roman"/>
                <a:ea typeface="Times New Roman"/>
                <a:cs typeface="Times New Roman"/>
                <a:sym typeface="Times New Roman"/>
              </a:rPr>
              <a:t> – Restriction of Hazardous Substances compliance for eco-friendly electronic manufacturing.</a:t>
            </a:r>
            <a:endParaRPr sz="1300">
              <a:solidFill>
                <a:schemeClr val="dk1"/>
              </a:solidFill>
              <a:latin typeface="Times New Roman"/>
              <a:ea typeface="Times New Roman"/>
              <a:cs typeface="Times New Roman"/>
              <a:sym typeface="Times New Roman"/>
            </a:endParaRPr>
          </a:p>
          <a:p>
            <a:pPr indent="-311150" lvl="0" marL="457200" rtl="0" algn="l">
              <a:spcBef>
                <a:spcPts val="0"/>
              </a:spcBef>
              <a:spcAft>
                <a:spcPts val="0"/>
              </a:spcAft>
              <a:buClr>
                <a:schemeClr val="dk1"/>
              </a:buClr>
              <a:buSzPts val="1300"/>
              <a:buFont typeface="Times New Roman"/>
              <a:buAutoNum type="arabicPeriod"/>
            </a:pPr>
            <a:r>
              <a:rPr b="1" lang="en" sz="1300">
                <a:solidFill>
                  <a:schemeClr val="dk1"/>
                </a:solidFill>
                <a:latin typeface="Times New Roman"/>
                <a:ea typeface="Times New Roman"/>
                <a:cs typeface="Times New Roman"/>
                <a:sym typeface="Times New Roman"/>
              </a:rPr>
              <a:t>ISO 9001 Certification</a:t>
            </a:r>
            <a:r>
              <a:rPr lang="en" sz="1300">
                <a:solidFill>
                  <a:schemeClr val="dk1"/>
                </a:solidFill>
                <a:latin typeface="Times New Roman"/>
                <a:ea typeface="Times New Roman"/>
                <a:cs typeface="Times New Roman"/>
                <a:sym typeface="Times New Roman"/>
              </a:rPr>
              <a:t> – Quality management certification for ensuring reliable and efficient electronic production.</a:t>
            </a:r>
            <a:endParaRPr sz="1300">
              <a:solidFill>
                <a:schemeClr val="dk1"/>
              </a:solidFill>
              <a:latin typeface="Times New Roman"/>
              <a:ea typeface="Times New Roman"/>
              <a:cs typeface="Times New Roman"/>
              <a:sym typeface="Times New Roman"/>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pic>
        <p:nvPicPr>
          <p:cNvPr id="256" name="Google Shape;256;p4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nvSpPr>
        <p:spPr>
          <a:xfrm>
            <a:off x="354650" y="333500"/>
            <a:ext cx="8478600" cy="4568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20">
                <a:solidFill>
                  <a:srgbClr val="1A1A1A"/>
                </a:solidFill>
                <a:latin typeface="Times New Roman"/>
                <a:ea typeface="Times New Roman"/>
                <a:cs typeface="Times New Roman"/>
                <a:sym typeface="Times New Roman"/>
              </a:rPr>
              <a:t>Product domain study</a:t>
            </a:r>
            <a:endParaRPr sz="2020">
              <a:solidFill>
                <a:srgbClr val="1A1A1A"/>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b="1" lang="en" sz="2000">
                <a:solidFill>
                  <a:schemeClr val="dk1"/>
                </a:solidFill>
                <a:latin typeface="Times New Roman"/>
                <a:ea typeface="Times New Roman"/>
                <a:cs typeface="Times New Roman"/>
                <a:sym typeface="Times New Roman"/>
              </a:rPr>
              <a:t>SUMMARY</a:t>
            </a:r>
            <a:endParaRPr sz="2000">
              <a:solidFill>
                <a:schemeClr val="dk1"/>
              </a:solidFill>
              <a:latin typeface="Times New Roman"/>
              <a:ea typeface="Times New Roman"/>
              <a:cs typeface="Times New Roman"/>
              <a:sym typeface="Times New Roman"/>
            </a:endParaRPr>
          </a:p>
          <a:p>
            <a:pPr indent="0" lvl="0" marL="0" rtl="0" algn="l">
              <a:lnSpc>
                <a:spcPct val="115000"/>
              </a:lnSpc>
              <a:spcBef>
                <a:spcPts val="1200"/>
              </a:spcBef>
              <a:spcAft>
                <a:spcPts val="0"/>
              </a:spcAft>
              <a:buClr>
                <a:schemeClr val="dk1"/>
              </a:buClr>
              <a:buSzPts val="1100"/>
              <a:buFont typeface="Arial"/>
              <a:buNone/>
            </a:pPr>
            <a:r>
              <a:rPr lang="en" sz="1300">
                <a:latin typeface="Times New Roman"/>
                <a:ea typeface="Times New Roman"/>
                <a:cs typeface="Times New Roman"/>
                <a:sym typeface="Times New Roman"/>
              </a:rPr>
              <a:t>A Smart Cooker Whistle Counter with Auto Shut-Off belongs to the smart kitchen appliances category, combining IoT, sensor technology, and automation to optimize cooking efficiency. The device is designed to address problems associated with manual whistle counting, overcooking, and safety issues through automated shut-off. The major technological elements involve sound and vibration sensors, microcontrollers (Arduino/Raspberry Pi), AI-based noise filtering, and smart relays for heat control. Market adoption relies on ease of use, compatibility with different cookers and stoves, affordability, and consumer trust. Future developments may include mobile app connectivity, voice assistant integration, and real-time monitoring for improved user experience. The product meets the increasing demand for smart home automation, meeting users looking for convenience and energy savings when cooking, and with the need for automated kitchen solutions increasing, it has immense potential in the household and business markets.</a:t>
            </a:r>
            <a:endParaRPr sz="1300">
              <a:latin typeface="Times New Roman"/>
              <a:ea typeface="Times New Roman"/>
              <a:cs typeface="Times New Roman"/>
              <a:sym typeface="Times New Roman"/>
            </a:endParaRPr>
          </a:p>
          <a:p>
            <a:pPr indent="0" lvl="0" marL="0" rtl="0" algn="l">
              <a:lnSpc>
                <a:spcPct val="115000"/>
              </a:lnSpc>
              <a:spcBef>
                <a:spcPts val="1200"/>
              </a:spcBef>
              <a:spcAft>
                <a:spcPts val="1200"/>
              </a:spcAft>
              <a:buClr>
                <a:schemeClr val="dk1"/>
              </a:buClr>
              <a:buSzPts val="1100"/>
              <a:buFont typeface="Arial"/>
              <a:buNone/>
            </a:pPr>
            <a:r>
              <a:rPr b="1" lang="en" sz="2000">
                <a:solidFill>
                  <a:schemeClr val="dk1"/>
                </a:solidFill>
                <a:latin typeface="Times New Roman"/>
                <a:ea typeface="Times New Roman"/>
                <a:cs typeface="Times New Roman"/>
                <a:sym typeface="Times New Roman"/>
              </a:rPr>
              <a:t>Article Link:</a:t>
            </a:r>
            <a:endParaRPr sz="20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6"/>
          <p:cNvSpPr txBox="1"/>
          <p:nvPr/>
        </p:nvSpPr>
        <p:spPr>
          <a:xfrm>
            <a:off x="418850" y="169100"/>
            <a:ext cx="8337600" cy="475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820">
                <a:solidFill>
                  <a:schemeClr val="dk1"/>
                </a:solidFill>
              </a:rPr>
              <a:t>Product domain study</a:t>
            </a:r>
            <a:endParaRPr b="1" sz="2820">
              <a:solidFill>
                <a:schemeClr val="dk1"/>
              </a:solidFill>
            </a:endParaRPr>
          </a:p>
          <a:p>
            <a:pPr indent="0" lvl="0" marL="0" rtl="0" algn="l">
              <a:spcBef>
                <a:spcPts val="0"/>
              </a:spcBef>
              <a:spcAft>
                <a:spcPts val="0"/>
              </a:spcAft>
              <a:buNone/>
            </a:pPr>
            <a:r>
              <a:t/>
            </a:r>
            <a:endParaRPr b="1" sz="2000">
              <a:solidFill>
                <a:srgbClr val="595959"/>
              </a:solidFill>
            </a:endParaRPr>
          </a:p>
          <a:p>
            <a:pPr indent="0" lvl="0" marL="0" rtl="0" algn="l">
              <a:lnSpc>
                <a:spcPct val="115000"/>
              </a:lnSpc>
              <a:spcBef>
                <a:spcPts val="0"/>
              </a:spcBef>
              <a:spcAft>
                <a:spcPts val="0"/>
              </a:spcAft>
              <a:buNone/>
            </a:pPr>
            <a:r>
              <a:rPr b="1" lang="en" sz="1800">
                <a:solidFill>
                  <a:srgbClr val="EB5600"/>
                </a:solidFill>
                <a:latin typeface="Raleway"/>
                <a:ea typeface="Raleway"/>
                <a:cs typeface="Raleway"/>
                <a:sym typeface="Raleway"/>
              </a:rPr>
              <a:t>LINKEDIN ARTICLE:</a:t>
            </a:r>
            <a:endParaRPr b="1" sz="1800">
              <a:solidFill>
                <a:srgbClr val="EB5600"/>
              </a:solidFill>
              <a:latin typeface="Raleway"/>
              <a:ea typeface="Raleway"/>
              <a:cs typeface="Raleway"/>
              <a:sym typeface="Raleway"/>
            </a:endParaRPr>
          </a:p>
          <a:p>
            <a:pPr indent="0" lvl="0" marL="0" rtl="0" algn="l">
              <a:spcBef>
                <a:spcPts val="1200"/>
              </a:spcBef>
              <a:spcAft>
                <a:spcPts val="0"/>
              </a:spcAft>
              <a:buNone/>
            </a:pPr>
            <a:r>
              <a:rPr b="1" lang="en">
                <a:solidFill>
                  <a:srgbClr val="595959"/>
                </a:solidFill>
                <a:latin typeface="Raleway"/>
                <a:ea typeface="Raleway"/>
                <a:cs typeface="Raleway"/>
                <a:sym typeface="Raleway"/>
              </a:rPr>
              <a:t>ARTICLE:</a:t>
            </a:r>
            <a:endParaRPr>
              <a:solidFill>
                <a:srgbClr val="1A1A1A"/>
              </a:solidFill>
              <a:latin typeface="Raleway"/>
              <a:ea typeface="Raleway"/>
              <a:cs typeface="Raleway"/>
              <a:sym typeface="Raleway"/>
            </a:endParaRPr>
          </a:p>
          <a:p>
            <a:pPr indent="0" lvl="0" marL="0" rtl="0" algn="l">
              <a:spcBef>
                <a:spcPts val="0"/>
              </a:spcBef>
              <a:spcAft>
                <a:spcPts val="0"/>
              </a:spcAft>
              <a:buNone/>
            </a:pPr>
            <a:r>
              <a:t/>
            </a:r>
            <a:endParaRPr b="1" sz="2000">
              <a:solidFill>
                <a:srgbClr val="595959"/>
              </a:solidFill>
            </a:endParaRPr>
          </a:p>
          <a:p>
            <a:pPr indent="0" lvl="0" marL="0" rtl="0" algn="l">
              <a:spcBef>
                <a:spcPts val="0"/>
              </a:spcBef>
              <a:spcAft>
                <a:spcPts val="0"/>
              </a:spcAft>
              <a:buClr>
                <a:schemeClr val="dk1"/>
              </a:buClr>
              <a:buSzPts val="1100"/>
              <a:buFont typeface="Arial"/>
              <a:buNone/>
            </a:pPr>
            <a:r>
              <a:rPr b="1" lang="en" sz="2200">
                <a:solidFill>
                  <a:schemeClr val="dk1"/>
                </a:solidFill>
              </a:rPr>
              <a:t>CONCLUSION</a:t>
            </a:r>
            <a:endParaRPr b="1" sz="2200">
              <a:solidFill>
                <a:schemeClr val="dk1"/>
              </a:solidFill>
            </a:endParaRPr>
          </a:p>
          <a:p>
            <a:pPr indent="0" lvl="0" marL="0" rtl="0" algn="l">
              <a:spcBef>
                <a:spcPts val="0"/>
              </a:spcBef>
              <a:spcAft>
                <a:spcPts val="0"/>
              </a:spcAft>
              <a:buClr>
                <a:schemeClr val="dk1"/>
              </a:buClr>
              <a:buSzPts val="1100"/>
              <a:buFont typeface="Arial"/>
              <a:buNone/>
            </a:pPr>
            <a:r>
              <a:t/>
            </a:r>
            <a:endParaRPr b="1" sz="2200">
              <a:solidFill>
                <a:srgbClr val="666666"/>
              </a:solidFill>
            </a:endParaRPr>
          </a:p>
          <a:p>
            <a:pPr indent="0" lvl="0" marL="0" rtl="0" algn="l">
              <a:spcBef>
                <a:spcPts val="0"/>
              </a:spcBef>
              <a:spcAft>
                <a:spcPts val="0"/>
              </a:spcAft>
              <a:buClr>
                <a:schemeClr val="dk1"/>
              </a:buClr>
              <a:buFont typeface="Arial"/>
              <a:buNone/>
            </a:pPr>
            <a:r>
              <a:rPr lang="en" sz="1300">
                <a:solidFill>
                  <a:schemeClr val="dk1"/>
                </a:solidFill>
                <a:latin typeface="Times New Roman"/>
                <a:ea typeface="Times New Roman"/>
                <a:cs typeface="Times New Roman"/>
                <a:sym typeface="Times New Roman"/>
              </a:rPr>
              <a:t>The Smart Cooker Whistle Counter with Automatic Switch-Off is a new game-changer in the world of cooking, bringing convenience, precision, and safety into the cooking process. The automation of whistle counting and controlling heat allows one to avoid the risk of overcooking and minimize energy wastage. With this product, busy households and individuals can be assured of a safer way of cooking in just less time and effort. With its user-friendly design and enhanced functionality, it is poised to revolutionize the way we cook, offering a perfect blend of technology and practicality for every kitchen.</a:t>
            </a:r>
            <a:endParaRPr sz="1300">
              <a:solidFill>
                <a:schemeClr val="dk1"/>
              </a:solidFill>
              <a:latin typeface="Times New Roman"/>
              <a:ea typeface="Times New Roman"/>
              <a:cs typeface="Times New Roman"/>
              <a:sym typeface="Times New Roman"/>
            </a:endParaRPr>
          </a:p>
          <a:p>
            <a:pPr indent="0" lvl="0" marL="0" rtl="0" algn="l">
              <a:spcBef>
                <a:spcPts val="0"/>
              </a:spcBef>
              <a:spcAft>
                <a:spcPts val="0"/>
              </a:spcAft>
              <a:buNone/>
            </a:pPr>
            <a:r>
              <a:t/>
            </a:r>
            <a:endParaRPr sz="1300">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7"/>
          <p:cNvSpPr txBox="1"/>
          <p:nvPr/>
        </p:nvSpPr>
        <p:spPr>
          <a:xfrm>
            <a:off x="389600" y="901875"/>
            <a:ext cx="8337600" cy="3135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2800">
                <a:solidFill>
                  <a:schemeClr val="dk1"/>
                </a:solidFill>
              </a:rPr>
              <a:t>Problem Statement</a:t>
            </a:r>
            <a:endParaRPr sz="2800">
              <a:solidFill>
                <a:schemeClr val="dk1"/>
              </a:solidFill>
            </a:endParaRPr>
          </a:p>
          <a:p>
            <a:pPr indent="-342900" lvl="0" marL="342900" rtl="0" algn="l">
              <a:spcBef>
                <a:spcPts val="1200"/>
              </a:spcBef>
              <a:spcAft>
                <a:spcPts val="0"/>
              </a:spcAft>
              <a:buNone/>
            </a:pPr>
            <a:r>
              <a:rPr lang="en" sz="1600">
                <a:latin typeface="Times New Roman"/>
                <a:ea typeface="Times New Roman"/>
                <a:cs typeface="Times New Roman"/>
                <a:sym typeface="Times New Roman"/>
              </a:rPr>
              <a:t>Traditional pressure cookers require constant attention to count whistles and manually switch off the heat, which can result in overcooking or burning food. This process is time-consuming and increases the risk of accidents. For individuals with busy schedules, it becomes difficult to monitor cooking while managing other tasks. Therefore, there is a need for a smart cooker that automatically counts whistles and turns off the heat, ensuring precise cooking and enhanced safety.</a:t>
            </a:r>
            <a:r>
              <a:rPr lang="en" sz="1600">
                <a:solidFill>
                  <a:schemeClr val="dk1"/>
                </a:solidFill>
                <a:latin typeface="Times New Roman"/>
                <a:ea typeface="Times New Roman"/>
                <a:cs typeface="Times New Roman"/>
                <a:sym typeface="Times New Roman"/>
              </a:rPr>
              <a:t>The absence of automation in whistle counting also makes it difficult for individuals with busy schedules or disabilities to monitor cooking effectively. A smart system integrating </a:t>
            </a:r>
            <a:r>
              <a:rPr b="1" lang="en" sz="1600">
                <a:solidFill>
                  <a:schemeClr val="dk1"/>
                </a:solidFill>
                <a:latin typeface="Times New Roman"/>
                <a:ea typeface="Times New Roman"/>
                <a:cs typeface="Times New Roman"/>
                <a:sym typeface="Times New Roman"/>
              </a:rPr>
              <a:t>sensor-based whistle detection and auto shut-off</a:t>
            </a:r>
            <a:r>
              <a:rPr lang="en" sz="1600">
                <a:solidFill>
                  <a:schemeClr val="dk1"/>
                </a:solidFill>
                <a:latin typeface="Times New Roman"/>
                <a:ea typeface="Times New Roman"/>
                <a:cs typeface="Times New Roman"/>
                <a:sym typeface="Times New Roman"/>
              </a:rPr>
              <a:t> can enhance efficiency, reduce manual effort, and promote energy conservation.</a:t>
            </a:r>
            <a:endParaRPr sz="1600">
              <a:solidFill>
                <a:schemeClr val="dk1"/>
              </a:solidFill>
              <a:latin typeface="Times New Roman"/>
              <a:ea typeface="Times New Roman"/>
              <a:cs typeface="Times New Roman"/>
              <a:sym typeface="Times New Roman"/>
            </a:endParaRPr>
          </a:p>
          <a:p>
            <a:pPr indent="-342900" lvl="0" marL="342900" rtl="0" algn="l">
              <a:spcBef>
                <a:spcPts val="0"/>
              </a:spcBef>
              <a:spcAft>
                <a:spcPts val="0"/>
              </a:spcAft>
              <a:buNone/>
            </a:pPr>
            <a:r>
              <a:t/>
            </a:r>
            <a:endParaRPr sz="1600">
              <a:latin typeface="Times New Roman"/>
              <a:ea typeface="Times New Roman"/>
              <a:cs typeface="Times New Roman"/>
              <a:sym typeface="Times New Roman"/>
            </a:endParaRPr>
          </a:p>
          <a:p>
            <a:pPr indent="0" lvl="0" marL="0" rtl="0" algn="l">
              <a:spcBef>
                <a:spcPts val="0"/>
              </a:spcBef>
              <a:spcAft>
                <a:spcPts val="0"/>
              </a:spcAft>
              <a:buNone/>
            </a:pPr>
            <a:r>
              <a:t/>
            </a:r>
            <a:endParaRPr sz="1800">
              <a:solidFill>
                <a:schemeClr val="dk2"/>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8"/>
          <p:cNvSpPr txBox="1"/>
          <p:nvPr/>
        </p:nvSpPr>
        <p:spPr>
          <a:xfrm>
            <a:off x="4276850" y="556625"/>
            <a:ext cx="4591500" cy="43215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1800"/>
              </a:spcBef>
              <a:spcAft>
                <a:spcPts val="0"/>
              </a:spcAft>
              <a:buClr>
                <a:schemeClr val="dk1"/>
              </a:buClr>
              <a:buSzPts val="1100"/>
              <a:buFont typeface="Arial"/>
              <a:buNone/>
            </a:pPr>
            <a:r>
              <a:rPr b="1" lang="en" sz="1500">
                <a:solidFill>
                  <a:schemeClr val="dk1"/>
                </a:solidFill>
                <a:latin typeface="Times New Roman"/>
                <a:ea typeface="Times New Roman"/>
                <a:cs typeface="Times New Roman"/>
                <a:sym typeface="Times New Roman"/>
              </a:rPr>
              <a:t>Responsibilities:</a:t>
            </a:r>
            <a:endParaRPr b="1" sz="1500">
              <a:solidFill>
                <a:schemeClr val="dk1"/>
              </a:solidFill>
              <a:latin typeface="Times New Roman"/>
              <a:ea typeface="Times New Roman"/>
              <a:cs typeface="Times New Roman"/>
              <a:sym typeface="Times New Roman"/>
            </a:endParaRPr>
          </a:p>
          <a:p>
            <a:pPr indent="-311150" lvl="0" marL="457200" rtl="0" algn="l">
              <a:lnSpc>
                <a:spcPct val="100000"/>
              </a:lnSpc>
              <a:spcBef>
                <a:spcPts val="180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Developing and Prototyping</a:t>
            </a:r>
            <a:r>
              <a:rPr lang="en" sz="1300">
                <a:solidFill>
                  <a:schemeClr val="dk1"/>
                </a:solidFill>
                <a:latin typeface="Times New Roman"/>
                <a:ea typeface="Times New Roman"/>
                <a:cs typeface="Times New Roman"/>
                <a:sym typeface="Times New Roman"/>
              </a:rPr>
              <a:t> – Design, build, and refine the smart cooker whistle counter system.</a:t>
            </a: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Integrating Sensor Technology</a:t>
            </a:r>
            <a:r>
              <a:rPr lang="en" sz="1300">
                <a:solidFill>
                  <a:schemeClr val="dk1"/>
                </a:solidFill>
                <a:latin typeface="Times New Roman"/>
                <a:ea typeface="Times New Roman"/>
                <a:cs typeface="Times New Roman"/>
                <a:sym typeface="Times New Roman"/>
              </a:rPr>
              <a:t> – Implement sound and vibration sensors for accurate whistle detection.</a:t>
            </a: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Ensuring System Accuracy</a:t>
            </a:r>
            <a:r>
              <a:rPr lang="en" sz="1300">
                <a:solidFill>
                  <a:schemeClr val="dk1"/>
                </a:solidFill>
                <a:latin typeface="Times New Roman"/>
                <a:ea typeface="Times New Roman"/>
                <a:cs typeface="Times New Roman"/>
                <a:sym typeface="Times New Roman"/>
              </a:rPr>
              <a:t> – Optimize algorithms to prevent false detections and improve reliability.</a:t>
            </a: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Testing and Validation</a:t>
            </a:r>
            <a:r>
              <a:rPr lang="en" sz="1300">
                <a:solidFill>
                  <a:schemeClr val="dk1"/>
                </a:solidFill>
                <a:latin typeface="Times New Roman"/>
                <a:ea typeface="Times New Roman"/>
                <a:cs typeface="Times New Roman"/>
                <a:sym typeface="Times New Roman"/>
              </a:rPr>
              <a:t> – Conduct real-world testing to ensure proper functionality across different cookers and stoves.</a:t>
            </a: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User Interface Design</a:t>
            </a:r>
            <a:r>
              <a:rPr lang="en" sz="1300">
                <a:solidFill>
                  <a:schemeClr val="dk1"/>
                </a:solidFill>
                <a:latin typeface="Times New Roman"/>
                <a:ea typeface="Times New Roman"/>
                <a:cs typeface="Times New Roman"/>
                <a:sym typeface="Times New Roman"/>
              </a:rPr>
              <a:t> – Create an intuitive control system for ease of use.</a:t>
            </a: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Safety and Compliance</a:t>
            </a:r>
            <a:r>
              <a:rPr lang="en" sz="1300">
                <a:solidFill>
                  <a:schemeClr val="dk1"/>
                </a:solidFill>
                <a:latin typeface="Times New Roman"/>
                <a:ea typeface="Times New Roman"/>
                <a:cs typeface="Times New Roman"/>
                <a:sym typeface="Times New Roman"/>
              </a:rPr>
              <a:t> – Ensure the product meets safety regulations and minimizes risks.</a:t>
            </a: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Market Research and Adoption</a:t>
            </a:r>
            <a:r>
              <a:rPr lang="en" sz="1300">
                <a:solidFill>
                  <a:schemeClr val="dk1"/>
                </a:solidFill>
                <a:latin typeface="Times New Roman"/>
                <a:ea typeface="Times New Roman"/>
                <a:cs typeface="Times New Roman"/>
                <a:sym typeface="Times New Roman"/>
              </a:rPr>
              <a:t> – Analyze consumer needs and improve the product for better adoption.</a:t>
            </a:r>
            <a:endParaRPr sz="1300">
              <a:solidFill>
                <a:schemeClr val="dk1"/>
              </a:solidFill>
              <a:latin typeface="Times New Roman"/>
              <a:ea typeface="Times New Roman"/>
              <a:cs typeface="Times New Roman"/>
              <a:sym typeface="Times New Roman"/>
            </a:endParaRPr>
          </a:p>
          <a:p>
            <a:pPr indent="-311150" lvl="0" marL="457200" rtl="0" algn="l">
              <a:lnSpc>
                <a:spcPct val="100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Continuous Improvement</a:t>
            </a:r>
            <a:r>
              <a:rPr lang="en" sz="1300">
                <a:solidFill>
                  <a:schemeClr val="dk1"/>
                </a:solidFill>
                <a:latin typeface="Times New Roman"/>
                <a:ea typeface="Times New Roman"/>
                <a:cs typeface="Times New Roman"/>
                <a:sym typeface="Times New Roman"/>
              </a:rPr>
              <a:t> – Innovate and explore additional features like mobile connectivity and voice assistant integration.</a:t>
            </a:r>
            <a:endParaRPr sz="1300">
              <a:solidFill>
                <a:schemeClr val="dk1"/>
              </a:solidFill>
              <a:latin typeface="Times New Roman"/>
              <a:ea typeface="Times New Roman"/>
              <a:cs typeface="Times New Roman"/>
              <a:sym typeface="Times New Roman"/>
            </a:endParaRPr>
          </a:p>
        </p:txBody>
      </p:sp>
      <p:sp>
        <p:nvSpPr>
          <p:cNvPr id="81" name="Google Shape;81;p18"/>
          <p:cNvSpPr txBox="1"/>
          <p:nvPr/>
        </p:nvSpPr>
        <p:spPr>
          <a:xfrm>
            <a:off x="331150" y="556625"/>
            <a:ext cx="3840000" cy="4397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800"/>
              </a:spcBef>
              <a:spcAft>
                <a:spcPts val="0"/>
              </a:spcAft>
              <a:buClr>
                <a:schemeClr val="dk1"/>
              </a:buClr>
              <a:buSzPts val="1100"/>
              <a:buFont typeface="Arial"/>
              <a:buNone/>
            </a:pPr>
            <a:r>
              <a:rPr b="1" lang="en" sz="1500">
                <a:solidFill>
                  <a:schemeClr val="dk1"/>
                </a:solidFill>
                <a:latin typeface="Times New Roman"/>
                <a:ea typeface="Times New Roman"/>
                <a:cs typeface="Times New Roman"/>
                <a:sym typeface="Times New Roman"/>
              </a:rPr>
              <a:t>My Roles:</a:t>
            </a:r>
            <a:endParaRPr b="1" sz="1500">
              <a:solidFill>
                <a:schemeClr val="dk1"/>
              </a:solidFill>
              <a:latin typeface="Times New Roman"/>
              <a:ea typeface="Times New Roman"/>
              <a:cs typeface="Times New Roman"/>
              <a:sym typeface="Times New Roman"/>
            </a:endParaRPr>
          </a:p>
          <a:p>
            <a:pPr indent="-311150" lvl="0" marL="457200" rtl="0" algn="l">
              <a:lnSpc>
                <a:spcPct val="115000"/>
              </a:lnSpc>
              <a:spcBef>
                <a:spcPts val="180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Product Research &amp; Development</a:t>
            </a:r>
            <a:r>
              <a:rPr lang="en" sz="1300">
                <a:solidFill>
                  <a:schemeClr val="dk1"/>
                </a:solidFill>
                <a:latin typeface="Times New Roman"/>
                <a:ea typeface="Times New Roman"/>
                <a:cs typeface="Times New Roman"/>
                <a:sym typeface="Times New Roman"/>
              </a:rPr>
              <a:t> – Identify market needs and develop a functional prototype.</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Technology Integration</a:t>
            </a:r>
            <a:r>
              <a:rPr lang="en" sz="1300">
                <a:solidFill>
                  <a:schemeClr val="dk1"/>
                </a:solidFill>
                <a:latin typeface="Times New Roman"/>
                <a:ea typeface="Times New Roman"/>
                <a:cs typeface="Times New Roman"/>
                <a:sym typeface="Times New Roman"/>
              </a:rPr>
              <a:t> – Implement sensors, microcontrollers, and automation features.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Testing &amp; Optimization</a:t>
            </a:r>
            <a:r>
              <a:rPr lang="en" sz="1300">
                <a:solidFill>
                  <a:schemeClr val="dk1"/>
                </a:solidFill>
                <a:latin typeface="Times New Roman"/>
                <a:ea typeface="Times New Roman"/>
                <a:cs typeface="Times New Roman"/>
                <a:sym typeface="Times New Roman"/>
              </a:rPr>
              <a:t> – Ensure accuracy, reliability, and compatibility.</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User Experience Design</a:t>
            </a:r>
            <a:r>
              <a:rPr lang="en" sz="1300">
                <a:solidFill>
                  <a:schemeClr val="dk1"/>
                </a:solidFill>
                <a:latin typeface="Times New Roman"/>
                <a:ea typeface="Times New Roman"/>
                <a:cs typeface="Times New Roman"/>
                <a:sym typeface="Times New Roman"/>
              </a:rPr>
              <a:t> – Develop an intuitive interface and control system.</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Safety &amp; Compliance</a:t>
            </a:r>
            <a:r>
              <a:rPr lang="en" sz="1300">
                <a:solidFill>
                  <a:schemeClr val="dk1"/>
                </a:solidFill>
                <a:latin typeface="Times New Roman"/>
                <a:ea typeface="Times New Roman"/>
                <a:cs typeface="Times New Roman"/>
                <a:sym typeface="Times New Roman"/>
              </a:rPr>
              <a:t> – Ensure adherence to safety standards and risk minimization.</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Market Strategy</a:t>
            </a:r>
            <a:r>
              <a:rPr lang="en" sz="1300">
                <a:solidFill>
                  <a:schemeClr val="dk1"/>
                </a:solidFill>
                <a:latin typeface="Times New Roman"/>
                <a:ea typeface="Times New Roman"/>
                <a:cs typeface="Times New Roman"/>
                <a:sym typeface="Times New Roman"/>
              </a:rPr>
              <a:t> – Plan pricing, positioning, and consumer adoption strategies.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AutoNum type="arabicPeriod"/>
            </a:pPr>
            <a:r>
              <a:rPr b="1" lang="en" sz="1300">
                <a:solidFill>
                  <a:schemeClr val="dk1"/>
                </a:solidFill>
                <a:latin typeface="Times New Roman"/>
                <a:ea typeface="Times New Roman"/>
                <a:cs typeface="Times New Roman"/>
                <a:sym typeface="Times New Roman"/>
              </a:rPr>
              <a:t>Future Enhancements</a:t>
            </a:r>
            <a:r>
              <a:rPr lang="en" sz="1300">
                <a:solidFill>
                  <a:schemeClr val="dk1"/>
                </a:solidFill>
                <a:latin typeface="Times New Roman"/>
                <a:ea typeface="Times New Roman"/>
                <a:cs typeface="Times New Roman"/>
                <a:sym typeface="Times New Roman"/>
              </a:rPr>
              <a:t> – Explore new features like real-time monitoring and voice integration.</a:t>
            </a:r>
            <a:endParaRPr sz="1300">
              <a:solidFill>
                <a:schemeClr val="dk1"/>
              </a:solidFill>
              <a:latin typeface="Times New Roman"/>
              <a:ea typeface="Times New Roman"/>
              <a:cs typeface="Times New Roman"/>
              <a:sym typeface="Times New Roman"/>
            </a:endParaRPr>
          </a:p>
        </p:txBody>
      </p:sp>
      <p:cxnSp>
        <p:nvCxnSpPr>
          <p:cNvPr id="82" name="Google Shape;82;p18"/>
          <p:cNvCxnSpPr/>
          <p:nvPr/>
        </p:nvCxnSpPr>
        <p:spPr>
          <a:xfrm flipH="1">
            <a:off x="4182950" y="709275"/>
            <a:ext cx="11700" cy="4145400"/>
          </a:xfrm>
          <a:prstGeom prst="straightConnector1">
            <a:avLst/>
          </a:prstGeom>
          <a:noFill/>
          <a:ln cap="flat" cmpd="sng" w="9525">
            <a:solidFill>
              <a:schemeClr val="dk2"/>
            </a:solidFill>
            <a:prstDash val="solid"/>
            <a:round/>
            <a:headEnd len="med" w="med" type="none"/>
            <a:tailEnd len="med" w="med" type="none"/>
          </a:ln>
        </p:spPr>
      </p:cxnSp>
      <p:sp>
        <p:nvSpPr>
          <p:cNvPr id="83" name="Google Shape;83;p18"/>
          <p:cNvSpPr txBox="1"/>
          <p:nvPr/>
        </p:nvSpPr>
        <p:spPr>
          <a:xfrm>
            <a:off x="217750" y="100575"/>
            <a:ext cx="4260300" cy="608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sz="2800">
                <a:solidFill>
                  <a:srgbClr val="000000"/>
                </a:solidFill>
              </a:rPr>
              <a:t>Project Scope</a:t>
            </a:r>
            <a:endParaRPr sz="28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9"/>
          <p:cNvSpPr txBox="1"/>
          <p:nvPr/>
        </p:nvSpPr>
        <p:spPr>
          <a:xfrm>
            <a:off x="304800" y="228600"/>
            <a:ext cx="23001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2800">
                <a:solidFill>
                  <a:srgbClr val="000000"/>
                </a:solidFill>
              </a:rPr>
              <a:t>Project Plan</a:t>
            </a:r>
            <a:endParaRPr b="1" sz="2800">
              <a:solidFill>
                <a:srgbClr val="000000"/>
              </a:solidFill>
            </a:endParaRPr>
          </a:p>
        </p:txBody>
      </p:sp>
      <p:pic>
        <p:nvPicPr>
          <p:cNvPr id="89" name="Google Shape;89;p19"/>
          <p:cNvPicPr preferRelativeResize="0"/>
          <p:nvPr/>
        </p:nvPicPr>
        <p:blipFill>
          <a:blip r:embed="rId3">
            <a:alphaModFix/>
          </a:blip>
          <a:stretch>
            <a:fillRect/>
          </a:stretch>
        </p:blipFill>
        <p:spPr>
          <a:xfrm>
            <a:off x="381000" y="725100"/>
            <a:ext cx="8368200" cy="42660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20"/>
          <p:cNvSpPr txBox="1"/>
          <p:nvPr/>
        </p:nvSpPr>
        <p:spPr>
          <a:xfrm>
            <a:off x="178025" y="187000"/>
            <a:ext cx="3042000" cy="572700"/>
          </a:xfrm>
          <a:prstGeom prst="rect">
            <a:avLst/>
          </a:prstGeom>
          <a:noFill/>
          <a:ln>
            <a:noFill/>
          </a:ln>
        </p:spPr>
        <p:txBody>
          <a:bodyPr anchorCtr="0" anchor="t" bIns="91425" lIns="91425" spcFirstLastPara="1" rIns="91425" wrap="square" tIns="91425">
            <a:normAutofit lnSpcReduction="10000"/>
          </a:bodyPr>
          <a:lstStyle/>
          <a:p>
            <a:pPr indent="0" lvl="0" marL="0" rtl="0" algn="l">
              <a:spcBef>
                <a:spcPts val="0"/>
              </a:spcBef>
              <a:spcAft>
                <a:spcPts val="0"/>
              </a:spcAft>
              <a:buNone/>
            </a:pPr>
            <a:r>
              <a:rPr b="1" lang="en" sz="2800">
                <a:solidFill>
                  <a:srgbClr val="000000"/>
                </a:solidFill>
              </a:rPr>
              <a:t>Project Timeline</a:t>
            </a:r>
            <a:endParaRPr b="1" sz="2800">
              <a:solidFill>
                <a:srgbClr val="000000"/>
              </a:solidFill>
            </a:endParaRPr>
          </a:p>
        </p:txBody>
      </p:sp>
      <p:pic>
        <p:nvPicPr>
          <p:cNvPr id="95" name="Google Shape;95;p20"/>
          <p:cNvPicPr preferRelativeResize="0"/>
          <p:nvPr/>
        </p:nvPicPr>
        <p:blipFill>
          <a:blip r:embed="rId3">
            <a:alphaModFix/>
          </a:blip>
          <a:stretch>
            <a:fillRect/>
          </a:stretch>
        </p:blipFill>
        <p:spPr>
          <a:xfrm>
            <a:off x="381000" y="835900"/>
            <a:ext cx="8363726" cy="41552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1"/>
          <p:cNvSpPr txBox="1"/>
          <p:nvPr/>
        </p:nvSpPr>
        <p:spPr>
          <a:xfrm>
            <a:off x="311700" y="122225"/>
            <a:ext cx="2791800" cy="6087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200"/>
              </a:spcAft>
              <a:buNone/>
            </a:pPr>
            <a:r>
              <a:rPr lang="en" sz="2800">
                <a:solidFill>
                  <a:srgbClr val="000000"/>
                </a:solidFill>
              </a:rPr>
              <a:t>User Persona</a:t>
            </a:r>
            <a:endParaRPr sz="2800">
              <a:solidFill>
                <a:srgbClr val="000000"/>
              </a:solidFill>
            </a:endParaRPr>
          </a:p>
        </p:txBody>
      </p:sp>
      <p:sp>
        <p:nvSpPr>
          <p:cNvPr id="101" name="Google Shape;101;p21"/>
          <p:cNvSpPr txBox="1"/>
          <p:nvPr/>
        </p:nvSpPr>
        <p:spPr>
          <a:xfrm>
            <a:off x="152400" y="2667000"/>
            <a:ext cx="2574300" cy="24012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200"/>
              </a:spcBef>
              <a:spcAft>
                <a:spcPts val="0"/>
              </a:spcAft>
              <a:buNone/>
            </a:pPr>
            <a:r>
              <a:rPr b="1" lang="en" sz="1300">
                <a:solidFill>
                  <a:schemeClr val="dk1"/>
                </a:solidFill>
                <a:latin typeface="Times New Roman"/>
                <a:ea typeface="Times New Roman"/>
                <a:cs typeface="Times New Roman"/>
                <a:sym typeface="Times New Roman"/>
              </a:rPr>
              <a:t>1. Name:</a:t>
            </a:r>
            <a:r>
              <a:rPr lang="en" sz="1300">
                <a:solidFill>
                  <a:schemeClr val="dk1"/>
                </a:solidFill>
                <a:latin typeface="Times New Roman"/>
                <a:ea typeface="Times New Roman"/>
                <a:cs typeface="Times New Roman"/>
                <a:sym typeface="Times New Roman"/>
              </a:rPr>
              <a:t> suresh</a:t>
            </a:r>
            <a:endParaRPr sz="13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chemeClr val="dk1"/>
                </a:solidFill>
                <a:latin typeface="Times New Roman"/>
                <a:ea typeface="Times New Roman"/>
                <a:cs typeface="Times New Roman"/>
                <a:sym typeface="Times New Roman"/>
              </a:rPr>
              <a:t>2. Age: </a:t>
            </a:r>
            <a:r>
              <a:rPr lang="en" sz="1300">
                <a:solidFill>
                  <a:schemeClr val="dk1"/>
                </a:solidFill>
                <a:latin typeface="Times New Roman"/>
                <a:ea typeface="Times New Roman"/>
                <a:cs typeface="Times New Roman"/>
                <a:sym typeface="Times New Roman"/>
              </a:rPr>
              <a:t>25 years</a:t>
            </a:r>
            <a:endParaRPr sz="13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chemeClr val="dk1"/>
                </a:solidFill>
                <a:latin typeface="Times New Roman"/>
                <a:ea typeface="Times New Roman"/>
                <a:cs typeface="Times New Roman"/>
                <a:sym typeface="Times New Roman"/>
              </a:rPr>
              <a:t>3. Occupation:</a:t>
            </a:r>
            <a:r>
              <a:rPr lang="en" sz="1300">
                <a:solidFill>
                  <a:schemeClr val="dk1"/>
                </a:solidFill>
                <a:latin typeface="Times New Roman"/>
                <a:ea typeface="Times New Roman"/>
                <a:cs typeface="Times New Roman"/>
                <a:sym typeface="Times New Roman"/>
              </a:rPr>
              <a:t> Embedded Systems Engineer</a:t>
            </a:r>
            <a:endParaRPr sz="13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0"/>
              </a:spcAft>
              <a:buNone/>
            </a:pPr>
            <a:r>
              <a:rPr b="1" lang="en" sz="1300">
                <a:solidFill>
                  <a:schemeClr val="dk1"/>
                </a:solidFill>
                <a:latin typeface="Times New Roman"/>
                <a:ea typeface="Times New Roman"/>
                <a:cs typeface="Times New Roman"/>
                <a:sym typeface="Times New Roman"/>
              </a:rPr>
              <a:t>4. Education: </a:t>
            </a:r>
            <a:r>
              <a:rPr lang="en" sz="1300">
                <a:solidFill>
                  <a:schemeClr val="dk1"/>
                </a:solidFill>
                <a:latin typeface="Times New Roman"/>
                <a:ea typeface="Times New Roman"/>
                <a:cs typeface="Times New Roman"/>
                <a:sym typeface="Times New Roman"/>
              </a:rPr>
              <a:t>Bachelor's Degree in Electronics and Communication Engineering (ECE)</a:t>
            </a:r>
            <a:endParaRPr sz="1300">
              <a:solidFill>
                <a:schemeClr val="dk1"/>
              </a:solidFill>
              <a:latin typeface="Times New Roman"/>
              <a:ea typeface="Times New Roman"/>
              <a:cs typeface="Times New Roman"/>
              <a:sym typeface="Times New Roman"/>
            </a:endParaRPr>
          </a:p>
          <a:p>
            <a:pPr indent="0" lvl="0" marL="0" rtl="0" algn="l">
              <a:lnSpc>
                <a:spcPct val="100000"/>
              </a:lnSpc>
              <a:spcBef>
                <a:spcPts val="1200"/>
              </a:spcBef>
              <a:spcAft>
                <a:spcPts val="200"/>
              </a:spcAft>
              <a:buNone/>
            </a:pPr>
            <a:r>
              <a:rPr b="1" lang="en" sz="1300">
                <a:solidFill>
                  <a:schemeClr val="dk1"/>
                </a:solidFill>
                <a:latin typeface="Times New Roman"/>
                <a:ea typeface="Times New Roman"/>
                <a:cs typeface="Times New Roman"/>
                <a:sym typeface="Times New Roman"/>
              </a:rPr>
              <a:t>5. Hometown:</a:t>
            </a:r>
            <a:r>
              <a:rPr lang="en" sz="1300">
                <a:solidFill>
                  <a:schemeClr val="dk1"/>
                </a:solidFill>
                <a:latin typeface="Times New Roman"/>
                <a:ea typeface="Times New Roman"/>
                <a:cs typeface="Times New Roman"/>
                <a:sym typeface="Times New Roman"/>
              </a:rPr>
              <a:t> Bengaluru, India</a:t>
            </a:r>
            <a:endParaRPr sz="1300">
              <a:solidFill>
                <a:schemeClr val="dk1"/>
              </a:solidFill>
              <a:latin typeface="Times New Roman"/>
              <a:ea typeface="Times New Roman"/>
              <a:cs typeface="Times New Roman"/>
              <a:sym typeface="Times New Roman"/>
            </a:endParaRPr>
          </a:p>
        </p:txBody>
      </p:sp>
      <p:cxnSp>
        <p:nvCxnSpPr>
          <p:cNvPr id="102" name="Google Shape;102;p21"/>
          <p:cNvCxnSpPr/>
          <p:nvPr/>
        </p:nvCxnSpPr>
        <p:spPr>
          <a:xfrm>
            <a:off x="2815225" y="873700"/>
            <a:ext cx="23400" cy="4027800"/>
          </a:xfrm>
          <a:prstGeom prst="straightConnector1">
            <a:avLst/>
          </a:prstGeom>
          <a:noFill/>
          <a:ln cap="flat" cmpd="sng" w="9525">
            <a:solidFill>
              <a:schemeClr val="dk2"/>
            </a:solidFill>
            <a:prstDash val="solid"/>
            <a:round/>
            <a:headEnd len="med" w="med" type="none"/>
            <a:tailEnd len="med" w="med" type="none"/>
          </a:ln>
        </p:spPr>
      </p:cxnSp>
      <p:sp>
        <p:nvSpPr>
          <p:cNvPr id="103" name="Google Shape;103;p21"/>
          <p:cNvSpPr txBox="1"/>
          <p:nvPr/>
        </p:nvSpPr>
        <p:spPr>
          <a:xfrm>
            <a:off x="2895600" y="685800"/>
            <a:ext cx="2889000" cy="4349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1400"/>
              </a:spcBef>
              <a:spcAft>
                <a:spcPts val="0"/>
              </a:spcAft>
              <a:buNone/>
            </a:pPr>
            <a:r>
              <a:rPr b="1" lang="en" sz="1300">
                <a:solidFill>
                  <a:schemeClr val="dk1"/>
                </a:solidFill>
                <a:latin typeface="Times New Roman"/>
                <a:ea typeface="Times New Roman"/>
                <a:cs typeface="Times New Roman"/>
                <a:sym typeface="Times New Roman"/>
              </a:rPr>
              <a:t>6. Background &amp; Lifestyle:</a:t>
            </a:r>
            <a:endParaRPr b="1" sz="1300">
              <a:solidFill>
                <a:schemeClr val="dk1"/>
              </a:solidFill>
              <a:latin typeface="Times New Roman"/>
              <a:ea typeface="Times New Roman"/>
              <a:cs typeface="Times New Roman"/>
              <a:sym typeface="Times New Roman"/>
            </a:endParaRPr>
          </a:p>
          <a:p>
            <a:pPr indent="-311150" lvl="0" marL="457200" rtl="0" algn="l">
              <a:lnSpc>
                <a:spcPct val="115000"/>
              </a:lnSpc>
              <a:spcBef>
                <a:spcPts val="130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Works in an IoT-based startup, specializing in automation solutions.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Loves experimenting with smart home technologies.</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Prefers quick and efficient cooking due to a busy work schedule.</a:t>
            </a:r>
            <a:endParaRPr sz="1300">
              <a:solidFill>
                <a:schemeClr val="dk1"/>
              </a:solidFill>
              <a:latin typeface="Times New Roman"/>
              <a:ea typeface="Times New Roman"/>
              <a:cs typeface="Times New Roman"/>
              <a:sym typeface="Times New Roman"/>
            </a:endParaRPr>
          </a:p>
          <a:p>
            <a:pPr indent="0" lvl="0" marL="0" rtl="0" algn="l">
              <a:lnSpc>
                <a:spcPct val="115000"/>
              </a:lnSpc>
              <a:spcBef>
                <a:spcPts val="1400"/>
              </a:spcBef>
              <a:spcAft>
                <a:spcPts val="0"/>
              </a:spcAft>
              <a:buNone/>
            </a:pPr>
            <a:r>
              <a:rPr b="1" lang="en" sz="1300">
                <a:solidFill>
                  <a:schemeClr val="dk1"/>
                </a:solidFill>
                <a:latin typeface="Times New Roman"/>
                <a:ea typeface="Times New Roman"/>
                <a:cs typeface="Times New Roman"/>
                <a:sym typeface="Times New Roman"/>
              </a:rPr>
              <a:t>7. Goals &amp; Needs:</a:t>
            </a:r>
            <a:endParaRPr b="1" sz="1300">
              <a:solidFill>
                <a:schemeClr val="dk1"/>
              </a:solidFill>
              <a:latin typeface="Times New Roman"/>
              <a:ea typeface="Times New Roman"/>
              <a:cs typeface="Times New Roman"/>
              <a:sym typeface="Times New Roman"/>
            </a:endParaRPr>
          </a:p>
          <a:p>
            <a:pPr indent="-311150" lvl="0" marL="457200" rtl="0" algn="l">
              <a:lnSpc>
                <a:spcPct val="115000"/>
              </a:lnSpc>
              <a:spcBef>
                <a:spcPts val="130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Needs a smart cooking assistant that reduces manual effort.</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Prefers an automated system that ensures consistent food quality.</a:t>
            </a:r>
            <a:endParaRPr sz="1300">
              <a:solidFill>
                <a:schemeClr val="dk1"/>
              </a:solidFill>
              <a:latin typeface="Times New Roman"/>
              <a:ea typeface="Times New Roman"/>
              <a:cs typeface="Times New Roman"/>
              <a:sym typeface="Times New Roman"/>
            </a:endParaRPr>
          </a:p>
          <a:p>
            <a:pPr indent="-311150" lvl="0" marL="457200" rtl="0" algn="l">
              <a:lnSpc>
                <a:spcPct val="115000"/>
              </a:lnSpc>
              <a:spcBef>
                <a:spcPts val="0"/>
              </a:spcBef>
              <a:spcAft>
                <a:spcPts val="0"/>
              </a:spcAft>
              <a:buClr>
                <a:schemeClr val="dk1"/>
              </a:buClr>
              <a:buSzPts val="1300"/>
              <a:buFont typeface="Times New Roman"/>
              <a:buChar char="●"/>
            </a:pPr>
            <a:r>
              <a:rPr lang="en" sz="1300">
                <a:solidFill>
                  <a:schemeClr val="dk1"/>
                </a:solidFill>
                <a:latin typeface="Times New Roman"/>
                <a:ea typeface="Times New Roman"/>
                <a:cs typeface="Times New Roman"/>
                <a:sym typeface="Times New Roman"/>
              </a:rPr>
              <a:t>Wants an energy-efficient and safe cooking solution.</a:t>
            </a:r>
            <a:endParaRPr sz="1300">
              <a:solidFill>
                <a:schemeClr val="dk1"/>
              </a:solidFill>
              <a:latin typeface="Times New Roman"/>
              <a:ea typeface="Times New Roman"/>
              <a:cs typeface="Times New Roman"/>
              <a:sym typeface="Times New Roman"/>
            </a:endParaRPr>
          </a:p>
        </p:txBody>
      </p:sp>
      <p:cxnSp>
        <p:nvCxnSpPr>
          <p:cNvPr id="104" name="Google Shape;104;p21"/>
          <p:cNvCxnSpPr/>
          <p:nvPr/>
        </p:nvCxnSpPr>
        <p:spPr>
          <a:xfrm flipH="1">
            <a:off x="5886525" y="439200"/>
            <a:ext cx="11400" cy="4614600"/>
          </a:xfrm>
          <a:prstGeom prst="straightConnector1">
            <a:avLst/>
          </a:prstGeom>
          <a:noFill/>
          <a:ln cap="flat" cmpd="sng" w="9525">
            <a:solidFill>
              <a:schemeClr val="dk2"/>
            </a:solidFill>
            <a:prstDash val="solid"/>
            <a:round/>
            <a:headEnd len="med" w="med" type="none"/>
            <a:tailEnd len="med" w="med" type="none"/>
          </a:ln>
        </p:spPr>
      </p:cxnSp>
      <p:sp>
        <p:nvSpPr>
          <p:cNvPr id="105" name="Google Shape;105;p21"/>
          <p:cNvSpPr txBox="1"/>
          <p:nvPr/>
        </p:nvSpPr>
        <p:spPr>
          <a:xfrm>
            <a:off x="5943600" y="0"/>
            <a:ext cx="3136200" cy="5107800"/>
          </a:xfrm>
          <a:prstGeom prst="rect">
            <a:avLst/>
          </a:prstGeom>
          <a:noFill/>
          <a:ln>
            <a:noFill/>
          </a:ln>
        </p:spPr>
        <p:txBody>
          <a:bodyPr anchorCtr="0" anchor="t" bIns="91425" lIns="91425" spcFirstLastPara="1" rIns="91425" wrap="square" tIns="91425">
            <a:spAutoFit/>
          </a:bodyPr>
          <a:lstStyle/>
          <a:p>
            <a:pPr indent="0" lvl="0" marL="0" rtl="0" algn="l">
              <a:lnSpc>
                <a:spcPct val="100000"/>
              </a:lnSpc>
              <a:spcBef>
                <a:spcPts val="1400"/>
              </a:spcBef>
              <a:spcAft>
                <a:spcPts val="0"/>
              </a:spcAft>
              <a:buNone/>
            </a:pPr>
            <a:r>
              <a:rPr b="1" lang="en" sz="1200">
                <a:solidFill>
                  <a:schemeClr val="dk1"/>
                </a:solidFill>
                <a:latin typeface="Times New Roman"/>
                <a:ea typeface="Times New Roman"/>
                <a:cs typeface="Times New Roman"/>
                <a:sym typeface="Times New Roman"/>
              </a:rPr>
              <a:t>8. Pain Points:</a:t>
            </a:r>
            <a:endParaRPr b="1" sz="1200">
              <a:solidFill>
                <a:schemeClr val="dk1"/>
              </a:solidFill>
              <a:latin typeface="Times New Roman"/>
              <a:ea typeface="Times New Roman"/>
              <a:cs typeface="Times New Roman"/>
              <a:sym typeface="Times New Roman"/>
            </a:endParaRPr>
          </a:p>
          <a:p>
            <a:pPr indent="-304800" lvl="0" marL="457200" rtl="0" algn="l">
              <a:lnSpc>
                <a:spcPct val="100000"/>
              </a:lnSpc>
              <a:spcBef>
                <a:spcPts val="13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Often gets distracted while cooking, leading to overcooked or undercooked meals.</a:t>
            </a:r>
            <a:endParaRPr sz="1200">
              <a:solidFill>
                <a:schemeClr val="dk1"/>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Finds traditional cookers outdated and inefficient.</a:t>
            </a:r>
            <a:endParaRPr sz="1200">
              <a:solidFill>
                <a:schemeClr val="dk1"/>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Prefers a solution that integrates with smart home automation.</a:t>
            </a:r>
            <a:endParaRPr sz="1200">
              <a:solidFill>
                <a:schemeClr val="dk1"/>
              </a:solidFill>
              <a:latin typeface="Times New Roman"/>
              <a:ea typeface="Times New Roman"/>
              <a:cs typeface="Times New Roman"/>
              <a:sym typeface="Times New Roman"/>
            </a:endParaRPr>
          </a:p>
          <a:p>
            <a:pPr indent="0" lvl="0" marL="0" rtl="0" algn="l">
              <a:lnSpc>
                <a:spcPct val="100000"/>
              </a:lnSpc>
              <a:spcBef>
                <a:spcPts val="1400"/>
              </a:spcBef>
              <a:spcAft>
                <a:spcPts val="0"/>
              </a:spcAft>
              <a:buNone/>
            </a:pPr>
            <a:r>
              <a:rPr b="1" lang="en" sz="1200">
                <a:solidFill>
                  <a:schemeClr val="dk1"/>
                </a:solidFill>
                <a:latin typeface="Times New Roman"/>
                <a:ea typeface="Times New Roman"/>
                <a:cs typeface="Times New Roman"/>
                <a:sym typeface="Times New Roman"/>
              </a:rPr>
              <a:t>9. Motivations</a:t>
            </a:r>
            <a:r>
              <a:rPr b="1" lang="en" sz="1200">
                <a:solidFill>
                  <a:schemeClr val="dk1"/>
                </a:solidFill>
                <a:latin typeface="Times New Roman"/>
                <a:ea typeface="Times New Roman"/>
                <a:cs typeface="Times New Roman"/>
                <a:sym typeface="Times New Roman"/>
              </a:rPr>
              <a:t>:</a:t>
            </a:r>
            <a:endParaRPr b="1" sz="1200">
              <a:solidFill>
                <a:schemeClr val="dk1"/>
              </a:solidFill>
              <a:latin typeface="Times New Roman"/>
              <a:ea typeface="Times New Roman"/>
              <a:cs typeface="Times New Roman"/>
              <a:sym typeface="Times New Roman"/>
            </a:endParaRPr>
          </a:p>
          <a:p>
            <a:pPr indent="-304800" lvl="0" marL="457200" rtl="0" algn="l">
              <a:lnSpc>
                <a:spcPct val="100000"/>
              </a:lnSpc>
              <a:spcBef>
                <a:spcPts val="13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Interested in smart technology solutions for everyday tasks.</a:t>
            </a:r>
            <a:endParaRPr sz="1200">
              <a:solidFill>
                <a:schemeClr val="dk1"/>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Values convenience, efficiency, and safety in the kitchen.</a:t>
            </a:r>
            <a:endParaRPr sz="1200">
              <a:solidFill>
                <a:schemeClr val="dk1"/>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Prefers user-friendly and tech-enhanced home appliances.</a:t>
            </a:r>
            <a:endParaRPr sz="1200">
              <a:solidFill>
                <a:schemeClr val="dk1"/>
              </a:solidFill>
              <a:latin typeface="Times New Roman"/>
              <a:ea typeface="Times New Roman"/>
              <a:cs typeface="Times New Roman"/>
              <a:sym typeface="Times New Roman"/>
            </a:endParaRPr>
          </a:p>
          <a:p>
            <a:pPr indent="0" lvl="0" marL="0" rtl="0" algn="l">
              <a:lnSpc>
                <a:spcPct val="100000"/>
              </a:lnSpc>
              <a:spcBef>
                <a:spcPts val="1400"/>
              </a:spcBef>
              <a:spcAft>
                <a:spcPts val="0"/>
              </a:spcAft>
              <a:buNone/>
            </a:pPr>
            <a:r>
              <a:rPr b="1" lang="en" sz="1200">
                <a:solidFill>
                  <a:schemeClr val="dk1"/>
                </a:solidFill>
                <a:latin typeface="Times New Roman"/>
                <a:ea typeface="Times New Roman"/>
                <a:cs typeface="Times New Roman"/>
                <a:sym typeface="Times New Roman"/>
              </a:rPr>
              <a:t>10. Behavior Patterns:</a:t>
            </a:r>
            <a:endParaRPr b="1" sz="1200">
              <a:solidFill>
                <a:schemeClr val="dk1"/>
              </a:solidFill>
              <a:latin typeface="Times New Roman"/>
              <a:ea typeface="Times New Roman"/>
              <a:cs typeface="Times New Roman"/>
              <a:sym typeface="Times New Roman"/>
            </a:endParaRPr>
          </a:p>
          <a:p>
            <a:pPr indent="-304800" lvl="0" marL="457200" rtl="0" algn="l">
              <a:lnSpc>
                <a:spcPct val="100000"/>
              </a:lnSpc>
              <a:spcBef>
                <a:spcPts val="130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Prefers quick cooking methods due to a busy lifestyle.</a:t>
            </a:r>
            <a:endParaRPr sz="1200">
              <a:solidFill>
                <a:schemeClr val="dk1"/>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Actively researches and adopts new tech-based solutions.</a:t>
            </a:r>
            <a:endParaRPr sz="1200">
              <a:solidFill>
                <a:schemeClr val="dk1"/>
              </a:solidFill>
              <a:latin typeface="Times New Roman"/>
              <a:ea typeface="Times New Roman"/>
              <a:cs typeface="Times New Roman"/>
              <a:sym typeface="Times New Roman"/>
            </a:endParaRPr>
          </a:p>
          <a:p>
            <a:pPr indent="-304800" lvl="0" marL="457200" rtl="0" algn="l">
              <a:lnSpc>
                <a:spcPct val="100000"/>
              </a:lnSpc>
              <a:spcBef>
                <a:spcPts val="0"/>
              </a:spcBef>
              <a:spcAft>
                <a:spcPts val="0"/>
              </a:spcAft>
              <a:buClr>
                <a:schemeClr val="dk1"/>
              </a:buClr>
              <a:buSzPts val="1200"/>
              <a:buFont typeface="Times New Roman"/>
              <a:buChar char="●"/>
            </a:pPr>
            <a:r>
              <a:rPr lang="en" sz="1200">
                <a:solidFill>
                  <a:schemeClr val="dk1"/>
                </a:solidFill>
                <a:latin typeface="Times New Roman"/>
                <a:ea typeface="Times New Roman"/>
                <a:cs typeface="Times New Roman"/>
                <a:sym typeface="Times New Roman"/>
              </a:rPr>
              <a:t>Shares experiences and reviews on online forums and social media.</a:t>
            </a:r>
            <a:endParaRPr sz="1200">
              <a:solidFill>
                <a:schemeClr val="dk1"/>
              </a:solidFill>
              <a:latin typeface="Times New Roman"/>
              <a:ea typeface="Times New Roman"/>
              <a:cs typeface="Times New Roman"/>
              <a:sym typeface="Times New Roman"/>
            </a:endParaRPr>
          </a:p>
        </p:txBody>
      </p:sp>
      <p:pic>
        <p:nvPicPr>
          <p:cNvPr id="106" name="Google Shape;106;p21"/>
          <p:cNvPicPr preferRelativeResize="0"/>
          <p:nvPr/>
        </p:nvPicPr>
        <p:blipFill>
          <a:blip r:embed="rId3">
            <a:alphaModFix/>
          </a:blip>
          <a:stretch>
            <a:fillRect/>
          </a:stretch>
        </p:blipFill>
        <p:spPr>
          <a:xfrm>
            <a:off x="295150" y="657100"/>
            <a:ext cx="2055826" cy="205582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